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  <p:sldId id="265" r:id="rId11"/>
    <p:sldId id="269" r:id="rId12"/>
    <p:sldId id="270" r:id="rId13"/>
    <p:sldId id="266" r:id="rId14"/>
    <p:sldId id="271" r:id="rId15"/>
    <p:sldId id="267" r:id="rId16"/>
    <p:sldId id="272" r:id="rId17"/>
    <p:sldId id="268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5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0818"/>
    <a:srgbClr val="000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 autoAdjust="0"/>
  </p:normalViewPr>
  <p:slideViewPr>
    <p:cSldViewPr snapToGrid="0">
      <p:cViewPr varScale="1">
        <p:scale>
          <a:sx n="124" d="100"/>
          <a:sy n="124" d="100"/>
        </p:scale>
        <p:origin x="81" y="14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E85D4-CB0E-4555-AC80-8FABFC9D397D}" type="doc">
      <dgm:prSet loTypeId="urn:microsoft.com/office/officeart/2005/8/layout/hProcess7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36E075-F47B-41BE-A2CE-402E7114603F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Data Fields</a:t>
          </a:r>
        </a:p>
      </dgm:t>
    </dgm:pt>
    <dgm:pt modelId="{94FA88B6-4A37-4068-836C-44B61015E513}" type="parTrans" cxnId="{D248527E-1939-40CA-A8AB-0555CB131D4F}">
      <dgm:prSet/>
      <dgm:spPr/>
      <dgm:t>
        <a:bodyPr/>
        <a:lstStyle/>
        <a:p>
          <a:endParaRPr lang="en-US"/>
        </a:p>
      </dgm:t>
    </dgm:pt>
    <dgm:pt modelId="{989CBFC7-AD96-4EE6-97DC-826C99277A56}" type="sibTrans" cxnId="{D248527E-1939-40CA-A8AB-0555CB131D4F}">
      <dgm:prSet/>
      <dgm:spPr/>
      <dgm:t>
        <a:bodyPr/>
        <a:lstStyle/>
        <a:p>
          <a:endParaRPr lang="en-US"/>
        </a:p>
      </dgm:t>
    </dgm:pt>
    <dgm:pt modelId="{839D1F1C-4782-4FE1-8ACD-5AFBDDE61B5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Cover Types</a:t>
          </a:r>
        </a:p>
      </dgm:t>
    </dgm:pt>
    <dgm:pt modelId="{F0FE663C-807B-4243-B435-53314180A2AF}" type="parTrans" cxnId="{3F61E8B5-59AD-487E-A86C-8BFEAB118E80}">
      <dgm:prSet/>
      <dgm:spPr/>
      <dgm:t>
        <a:bodyPr/>
        <a:lstStyle/>
        <a:p>
          <a:endParaRPr lang="en-US"/>
        </a:p>
      </dgm:t>
    </dgm:pt>
    <dgm:pt modelId="{8327D8F3-C6B5-4ABC-8CB0-355DD62BE523}" type="sibTrans" cxnId="{3F61E8B5-59AD-487E-A86C-8BFEAB118E80}">
      <dgm:prSet/>
      <dgm:spPr/>
      <dgm:t>
        <a:bodyPr/>
        <a:lstStyle/>
        <a:p>
          <a:endParaRPr lang="en-US"/>
        </a:p>
      </dgm:t>
    </dgm:pt>
    <dgm:pt modelId="{7546B974-06EB-454A-9DEF-F1B150B6BE85}">
      <dgm:prSet phldrT="[Text]"/>
      <dgm:spPr/>
      <dgm:t>
        <a:bodyPr/>
        <a:lstStyle/>
        <a:p>
          <a:r>
            <a:rPr lang="en-US" b="0" i="0" dirty="0"/>
            <a:t>1 - Spruce/Fir</a:t>
          </a:r>
          <a:endParaRPr lang="en-US" dirty="0"/>
        </a:p>
      </dgm:t>
    </dgm:pt>
    <dgm:pt modelId="{093E1596-924C-4FDE-BA30-93473FFD1FE0}" type="parTrans" cxnId="{2E4A0F48-FA44-4915-957A-3779EEF63F39}">
      <dgm:prSet/>
      <dgm:spPr/>
      <dgm:t>
        <a:bodyPr/>
        <a:lstStyle/>
        <a:p>
          <a:endParaRPr lang="en-US"/>
        </a:p>
      </dgm:t>
    </dgm:pt>
    <dgm:pt modelId="{DF40AA70-2570-4BE7-8808-7093F1D7AFBF}" type="sibTrans" cxnId="{2E4A0F48-FA44-4915-957A-3779EEF63F39}">
      <dgm:prSet/>
      <dgm:spPr/>
      <dgm:t>
        <a:bodyPr/>
        <a:lstStyle/>
        <a:p>
          <a:endParaRPr lang="en-US"/>
        </a:p>
      </dgm:t>
    </dgm:pt>
    <dgm:pt modelId="{FEE8F712-1FCD-4E57-B580-EE47765D54B9}">
      <dgm:prSet phldrT="[Text]"/>
      <dgm:spPr/>
      <dgm:t>
        <a:bodyPr/>
        <a:lstStyle/>
        <a:p>
          <a:r>
            <a:rPr lang="en-US" dirty="0"/>
            <a:t>1. Elevation (m), </a:t>
          </a:r>
        </a:p>
      </dgm:t>
    </dgm:pt>
    <dgm:pt modelId="{023F939E-1414-48FD-BFFF-9146C16E7660}" type="parTrans" cxnId="{C9742B89-05A9-457C-8AEB-8271314346AE}">
      <dgm:prSet/>
      <dgm:spPr/>
      <dgm:t>
        <a:bodyPr/>
        <a:lstStyle/>
        <a:p>
          <a:endParaRPr lang="en-US"/>
        </a:p>
      </dgm:t>
    </dgm:pt>
    <dgm:pt modelId="{5C2CCC1E-61BC-42FB-915A-069717453DBC}" type="sibTrans" cxnId="{C9742B89-05A9-457C-8AEB-8271314346AE}">
      <dgm:prSet/>
      <dgm:spPr/>
      <dgm:t>
        <a:bodyPr/>
        <a:lstStyle/>
        <a:p>
          <a:endParaRPr lang="en-US"/>
        </a:p>
      </dgm:t>
    </dgm:pt>
    <dgm:pt modelId="{3C7BFBAA-4D3D-4F74-8D9A-CA33BF3D77F1}">
      <dgm:prSet/>
      <dgm:spPr/>
      <dgm:t>
        <a:bodyPr/>
        <a:lstStyle/>
        <a:p>
          <a:r>
            <a:rPr lang="en-US" dirty="0"/>
            <a:t>2. Aspect (azimuth from true north),</a:t>
          </a:r>
        </a:p>
      </dgm:t>
    </dgm:pt>
    <dgm:pt modelId="{BCA3FD3E-06E7-4559-913B-697907F0CBC3}" type="parTrans" cxnId="{053399A8-2394-409A-8FEB-F0D86E9CC089}">
      <dgm:prSet/>
      <dgm:spPr/>
      <dgm:t>
        <a:bodyPr/>
        <a:lstStyle/>
        <a:p>
          <a:endParaRPr lang="en-US"/>
        </a:p>
      </dgm:t>
    </dgm:pt>
    <dgm:pt modelId="{07FCB02C-CDB7-4DD5-9FF1-D88F99509AA9}" type="sibTrans" cxnId="{053399A8-2394-409A-8FEB-F0D86E9CC089}">
      <dgm:prSet/>
      <dgm:spPr/>
      <dgm:t>
        <a:bodyPr/>
        <a:lstStyle/>
        <a:p>
          <a:endParaRPr lang="en-US"/>
        </a:p>
      </dgm:t>
    </dgm:pt>
    <dgm:pt modelId="{FA95DC5F-5F44-4ADD-9639-DF2589AAF179}">
      <dgm:prSet/>
      <dgm:spPr/>
      <dgm:t>
        <a:bodyPr/>
        <a:lstStyle/>
        <a:p>
          <a:r>
            <a:rPr lang="en-US" dirty="0"/>
            <a:t>3. Slope (°),</a:t>
          </a:r>
        </a:p>
      </dgm:t>
    </dgm:pt>
    <dgm:pt modelId="{14C439E8-86AC-43D1-A531-BDB83D6EE818}" type="parTrans" cxnId="{D996517E-8BA6-479B-B4D3-5AFA7ABA62B5}">
      <dgm:prSet/>
      <dgm:spPr/>
      <dgm:t>
        <a:bodyPr/>
        <a:lstStyle/>
        <a:p>
          <a:endParaRPr lang="en-US"/>
        </a:p>
      </dgm:t>
    </dgm:pt>
    <dgm:pt modelId="{30961CB8-0B63-4A7C-A34B-8586AD4EE138}" type="sibTrans" cxnId="{D996517E-8BA6-479B-B4D3-5AFA7ABA62B5}">
      <dgm:prSet/>
      <dgm:spPr/>
      <dgm:t>
        <a:bodyPr/>
        <a:lstStyle/>
        <a:p>
          <a:endParaRPr lang="en-US"/>
        </a:p>
      </dgm:t>
    </dgm:pt>
    <dgm:pt modelId="{6BAC7566-36EE-4CB1-9BFD-6CD98FE3D11C}">
      <dgm:prSet/>
      <dgm:spPr/>
      <dgm:t>
        <a:bodyPr/>
        <a:lstStyle/>
        <a:p>
          <a:r>
            <a:rPr lang="en-US" dirty="0"/>
            <a:t>4. Horizontal distance to nearest surface water feature (m), </a:t>
          </a:r>
        </a:p>
      </dgm:t>
    </dgm:pt>
    <dgm:pt modelId="{B4EEBFCE-7DD2-4009-8DD2-6FF67D3E3D4C}" type="parTrans" cxnId="{465E9C71-933B-42FC-A809-561F3E9AAAD2}">
      <dgm:prSet/>
      <dgm:spPr/>
      <dgm:t>
        <a:bodyPr/>
        <a:lstStyle/>
        <a:p>
          <a:endParaRPr lang="en-US"/>
        </a:p>
      </dgm:t>
    </dgm:pt>
    <dgm:pt modelId="{DDACE2BC-BE5A-453E-B59D-A418654105BE}" type="sibTrans" cxnId="{465E9C71-933B-42FC-A809-561F3E9AAAD2}">
      <dgm:prSet/>
      <dgm:spPr/>
      <dgm:t>
        <a:bodyPr/>
        <a:lstStyle/>
        <a:p>
          <a:endParaRPr lang="en-US"/>
        </a:p>
      </dgm:t>
    </dgm:pt>
    <dgm:pt modelId="{A955D52D-BBA4-42EE-B34D-2F0AAB36AD3C}">
      <dgm:prSet/>
      <dgm:spPr/>
      <dgm:t>
        <a:bodyPr/>
        <a:lstStyle/>
        <a:p>
          <a:r>
            <a:rPr lang="en-US" dirty="0"/>
            <a:t>5. Vertical distance to nearest surface water feature (m),</a:t>
          </a:r>
        </a:p>
      </dgm:t>
    </dgm:pt>
    <dgm:pt modelId="{730936A4-307A-4E33-A4B2-BDDCF9A38539}" type="parTrans" cxnId="{4EF385FB-A307-460F-9BE7-72524A784345}">
      <dgm:prSet/>
      <dgm:spPr/>
      <dgm:t>
        <a:bodyPr/>
        <a:lstStyle/>
        <a:p>
          <a:endParaRPr lang="en-US"/>
        </a:p>
      </dgm:t>
    </dgm:pt>
    <dgm:pt modelId="{DB93483E-779D-4A93-BBCD-68AF9A4DCFEB}" type="sibTrans" cxnId="{4EF385FB-A307-460F-9BE7-72524A784345}">
      <dgm:prSet/>
      <dgm:spPr/>
      <dgm:t>
        <a:bodyPr/>
        <a:lstStyle/>
        <a:p>
          <a:endParaRPr lang="en-US"/>
        </a:p>
      </dgm:t>
    </dgm:pt>
    <dgm:pt modelId="{D7F60F41-566C-4AC4-A4CF-FD0942176916}">
      <dgm:prSet/>
      <dgm:spPr/>
      <dgm:t>
        <a:bodyPr/>
        <a:lstStyle/>
        <a:p>
          <a:r>
            <a:rPr lang="en-US"/>
            <a:t>6. Horizontal distance to nearest roadway (m), </a:t>
          </a:r>
        </a:p>
      </dgm:t>
    </dgm:pt>
    <dgm:pt modelId="{F6137432-E5A2-4167-A34C-8FD082DAED30}" type="parTrans" cxnId="{5294B2B4-5518-4522-85EF-020599DF0BA3}">
      <dgm:prSet/>
      <dgm:spPr/>
      <dgm:t>
        <a:bodyPr/>
        <a:lstStyle/>
        <a:p>
          <a:endParaRPr lang="en-US"/>
        </a:p>
      </dgm:t>
    </dgm:pt>
    <dgm:pt modelId="{861F7C6E-1EA1-4D69-89A7-648FE6439B1E}" type="sibTrans" cxnId="{5294B2B4-5518-4522-85EF-020599DF0BA3}">
      <dgm:prSet/>
      <dgm:spPr/>
      <dgm:t>
        <a:bodyPr/>
        <a:lstStyle/>
        <a:p>
          <a:endParaRPr lang="en-US"/>
        </a:p>
      </dgm:t>
    </dgm:pt>
    <dgm:pt modelId="{F97A37CE-DD85-4F8A-BFDA-E526349C0CFA}">
      <dgm:prSet/>
      <dgm:spPr/>
      <dgm:t>
        <a:bodyPr/>
        <a:lstStyle/>
        <a:p>
          <a:r>
            <a:rPr lang="en-US" dirty="0"/>
            <a:t>7. A relative measure of incident sunlight at 09:00 h on the summer solstice (index), </a:t>
          </a:r>
        </a:p>
      </dgm:t>
    </dgm:pt>
    <dgm:pt modelId="{7A637ECF-8DBC-42AD-9E94-1096666E83D1}" type="parTrans" cxnId="{1176EFFB-899C-4B87-B112-860DC3512D2E}">
      <dgm:prSet/>
      <dgm:spPr/>
      <dgm:t>
        <a:bodyPr/>
        <a:lstStyle/>
        <a:p>
          <a:endParaRPr lang="en-US"/>
        </a:p>
      </dgm:t>
    </dgm:pt>
    <dgm:pt modelId="{815CF9D4-D98A-4AB1-BA92-A36C68C7B0E0}" type="sibTrans" cxnId="{1176EFFB-899C-4B87-B112-860DC3512D2E}">
      <dgm:prSet/>
      <dgm:spPr/>
      <dgm:t>
        <a:bodyPr/>
        <a:lstStyle/>
        <a:p>
          <a:endParaRPr lang="en-US"/>
        </a:p>
      </dgm:t>
    </dgm:pt>
    <dgm:pt modelId="{66FF40A3-7BB1-4E38-9BC2-222A9E423500}">
      <dgm:prSet/>
      <dgm:spPr/>
      <dgm:t>
        <a:bodyPr/>
        <a:lstStyle/>
        <a:p>
          <a:r>
            <a:rPr lang="en-US" dirty="0"/>
            <a:t>8. A relative measure of incident sunlight at noon on the summer solstice (index), </a:t>
          </a:r>
        </a:p>
      </dgm:t>
    </dgm:pt>
    <dgm:pt modelId="{5B189EB6-1E42-4C49-9072-DF2D927A7BD1}" type="parTrans" cxnId="{E631B41F-9D6A-43C7-9E67-BABF9C950EE7}">
      <dgm:prSet/>
      <dgm:spPr/>
      <dgm:t>
        <a:bodyPr/>
        <a:lstStyle/>
        <a:p>
          <a:endParaRPr lang="en-US"/>
        </a:p>
      </dgm:t>
    </dgm:pt>
    <dgm:pt modelId="{831C5E05-FDCB-4316-AD16-C41BBCB9C967}" type="sibTrans" cxnId="{E631B41F-9D6A-43C7-9E67-BABF9C950EE7}">
      <dgm:prSet/>
      <dgm:spPr/>
      <dgm:t>
        <a:bodyPr/>
        <a:lstStyle/>
        <a:p>
          <a:endParaRPr lang="en-US"/>
        </a:p>
      </dgm:t>
    </dgm:pt>
    <dgm:pt modelId="{FB8EC561-38EE-4C8B-9E6B-1D485ECDB1F7}">
      <dgm:prSet/>
      <dgm:spPr/>
      <dgm:t>
        <a:bodyPr/>
        <a:lstStyle/>
        <a:p>
          <a:r>
            <a:rPr lang="en-US" dirty="0"/>
            <a:t>9. A relative measure of incident sunlight at 15:00 h on the summer solstice (index), </a:t>
          </a:r>
        </a:p>
      </dgm:t>
    </dgm:pt>
    <dgm:pt modelId="{2E4EF0AB-C692-4488-98BA-28EBAF90F15A}" type="parTrans" cxnId="{836766FE-DD3E-4EF7-9360-E7179134A6D9}">
      <dgm:prSet/>
      <dgm:spPr/>
      <dgm:t>
        <a:bodyPr/>
        <a:lstStyle/>
        <a:p>
          <a:endParaRPr lang="en-US"/>
        </a:p>
      </dgm:t>
    </dgm:pt>
    <dgm:pt modelId="{FBD26517-BE08-4A61-AE24-C37064F3901B}" type="sibTrans" cxnId="{836766FE-DD3E-4EF7-9360-E7179134A6D9}">
      <dgm:prSet/>
      <dgm:spPr/>
      <dgm:t>
        <a:bodyPr/>
        <a:lstStyle/>
        <a:p>
          <a:endParaRPr lang="en-US"/>
        </a:p>
      </dgm:t>
    </dgm:pt>
    <dgm:pt modelId="{EDB9595D-F56D-47F9-BB08-A3ADE61C81F7}">
      <dgm:prSet/>
      <dgm:spPr/>
      <dgm:t>
        <a:bodyPr/>
        <a:lstStyle/>
        <a:p>
          <a:r>
            <a:rPr lang="en-US" dirty="0"/>
            <a:t>10. Horizontal distance to nearest historic wildfire ignition point (m), </a:t>
          </a:r>
        </a:p>
      </dgm:t>
    </dgm:pt>
    <dgm:pt modelId="{DBB33CFD-1873-4392-A95F-F4DF1995A56B}" type="parTrans" cxnId="{22C3E7C2-F9F3-49C2-AB56-2829ACB3A282}">
      <dgm:prSet/>
      <dgm:spPr/>
      <dgm:t>
        <a:bodyPr/>
        <a:lstStyle/>
        <a:p>
          <a:endParaRPr lang="en-US"/>
        </a:p>
      </dgm:t>
    </dgm:pt>
    <dgm:pt modelId="{AAB1801F-4579-4B5E-95D9-4C4E9CA50D7F}" type="sibTrans" cxnId="{22C3E7C2-F9F3-49C2-AB56-2829ACB3A282}">
      <dgm:prSet/>
      <dgm:spPr/>
      <dgm:t>
        <a:bodyPr/>
        <a:lstStyle/>
        <a:p>
          <a:endParaRPr lang="en-US"/>
        </a:p>
      </dgm:t>
    </dgm:pt>
    <dgm:pt modelId="{E312F4E9-79BE-42DE-BDD3-1152E2F53D88}">
      <dgm:prSet/>
      <dgm:spPr/>
      <dgm:t>
        <a:bodyPr/>
        <a:lstStyle/>
        <a:p>
          <a:r>
            <a:rPr lang="en-US" dirty="0"/>
            <a:t>11. Wilderness area designation (four binary values, one for each wilderness area), and </a:t>
          </a:r>
        </a:p>
      </dgm:t>
    </dgm:pt>
    <dgm:pt modelId="{319CCBA8-445B-4DC0-98D3-D7707F586592}" type="parTrans" cxnId="{DEAADB2A-64DC-41BA-A7A9-95B5231A6518}">
      <dgm:prSet/>
      <dgm:spPr/>
      <dgm:t>
        <a:bodyPr/>
        <a:lstStyle/>
        <a:p>
          <a:endParaRPr lang="en-US"/>
        </a:p>
      </dgm:t>
    </dgm:pt>
    <dgm:pt modelId="{5AF1DD55-1C75-4064-8CD6-DD8B77567E26}" type="sibTrans" cxnId="{DEAADB2A-64DC-41BA-A7A9-95B5231A6518}">
      <dgm:prSet/>
      <dgm:spPr/>
      <dgm:t>
        <a:bodyPr/>
        <a:lstStyle/>
        <a:p>
          <a:endParaRPr lang="en-US"/>
        </a:p>
      </dgm:t>
    </dgm:pt>
    <dgm:pt modelId="{BAEF4464-CDA2-46F9-AD8E-AF5F0E842D89}">
      <dgm:prSet/>
      <dgm:spPr/>
      <dgm:t>
        <a:bodyPr/>
        <a:lstStyle/>
        <a:p>
          <a:r>
            <a:rPr lang="en-US" dirty="0"/>
            <a:t>12. Soil type designation (40 binary values, one for each soil type).</a:t>
          </a:r>
        </a:p>
      </dgm:t>
    </dgm:pt>
    <dgm:pt modelId="{30B3708C-764F-413C-8D18-D1786563AB54}" type="parTrans" cxnId="{EB90CBD5-36B9-42E1-A79B-053C3FDFD8E0}">
      <dgm:prSet/>
      <dgm:spPr/>
      <dgm:t>
        <a:bodyPr/>
        <a:lstStyle/>
        <a:p>
          <a:endParaRPr lang="en-US"/>
        </a:p>
      </dgm:t>
    </dgm:pt>
    <dgm:pt modelId="{878370DA-65FD-467A-8A05-9F077CE38578}" type="sibTrans" cxnId="{EB90CBD5-36B9-42E1-A79B-053C3FDFD8E0}">
      <dgm:prSet/>
      <dgm:spPr/>
      <dgm:t>
        <a:bodyPr/>
        <a:lstStyle/>
        <a:p>
          <a:endParaRPr lang="en-US"/>
        </a:p>
      </dgm:t>
    </dgm:pt>
    <dgm:pt modelId="{2DD368D9-F5E6-4D66-8D2B-D7C313BC6285}">
      <dgm:prSet phldrT="[Text]"/>
      <dgm:spPr/>
      <dgm:t>
        <a:bodyPr/>
        <a:lstStyle/>
        <a:p>
          <a:br>
            <a:rPr lang="en-US" dirty="0"/>
          </a:br>
          <a:r>
            <a:rPr lang="en-US" b="0" i="0" dirty="0"/>
            <a:t>2 - Lodgepole Pine</a:t>
          </a:r>
          <a:endParaRPr lang="en-US" dirty="0"/>
        </a:p>
      </dgm:t>
    </dgm:pt>
    <dgm:pt modelId="{73412B64-7CE3-45D5-8A54-A4696BF8C534}" type="parTrans" cxnId="{48CA6AC1-DEB6-4861-93A6-4B3EA65037C5}">
      <dgm:prSet/>
      <dgm:spPr/>
      <dgm:t>
        <a:bodyPr/>
        <a:lstStyle/>
        <a:p>
          <a:endParaRPr lang="en-US"/>
        </a:p>
      </dgm:t>
    </dgm:pt>
    <dgm:pt modelId="{28AE7038-5D4F-451D-B5B2-8F00B526838C}" type="sibTrans" cxnId="{48CA6AC1-DEB6-4861-93A6-4B3EA65037C5}">
      <dgm:prSet/>
      <dgm:spPr/>
      <dgm:t>
        <a:bodyPr/>
        <a:lstStyle/>
        <a:p>
          <a:endParaRPr lang="en-US"/>
        </a:p>
      </dgm:t>
    </dgm:pt>
    <dgm:pt modelId="{FCBEB0E8-8E1A-4257-B3FE-30D22BB8D31B}">
      <dgm:prSet phldrT="[Text]"/>
      <dgm:spPr/>
      <dgm:t>
        <a:bodyPr/>
        <a:lstStyle/>
        <a:p>
          <a:br>
            <a:rPr lang="en-US" dirty="0"/>
          </a:br>
          <a:r>
            <a:rPr lang="en-US" b="0" i="0" dirty="0"/>
            <a:t>3 - Ponderosa Pine</a:t>
          </a:r>
          <a:endParaRPr lang="en-US" dirty="0"/>
        </a:p>
      </dgm:t>
    </dgm:pt>
    <dgm:pt modelId="{C0F7B417-08E0-44EF-97CB-18D60885023F}" type="parTrans" cxnId="{677B4CEE-6345-4B65-AE54-A8F5F75B5BE8}">
      <dgm:prSet/>
      <dgm:spPr/>
      <dgm:t>
        <a:bodyPr/>
        <a:lstStyle/>
        <a:p>
          <a:endParaRPr lang="en-US"/>
        </a:p>
      </dgm:t>
    </dgm:pt>
    <dgm:pt modelId="{F4524AE2-3DA3-4B6D-AE8A-5E9E9EA945E8}" type="sibTrans" cxnId="{677B4CEE-6345-4B65-AE54-A8F5F75B5BE8}">
      <dgm:prSet/>
      <dgm:spPr/>
      <dgm:t>
        <a:bodyPr/>
        <a:lstStyle/>
        <a:p>
          <a:endParaRPr lang="en-US"/>
        </a:p>
      </dgm:t>
    </dgm:pt>
    <dgm:pt modelId="{345668D1-2C1C-4C9D-8F47-C58DADEDE3B7}">
      <dgm:prSet phldrT="[Text]"/>
      <dgm:spPr/>
      <dgm:t>
        <a:bodyPr/>
        <a:lstStyle/>
        <a:p>
          <a:br>
            <a:rPr lang="en-US" dirty="0"/>
          </a:br>
          <a:r>
            <a:rPr lang="en-US" b="0" i="0" dirty="0"/>
            <a:t>4 - Cottonwood/Willow</a:t>
          </a:r>
          <a:endParaRPr lang="en-US" dirty="0"/>
        </a:p>
      </dgm:t>
    </dgm:pt>
    <dgm:pt modelId="{9E838999-7097-49EF-B718-084AF2EA2F04}" type="parTrans" cxnId="{35DB69D2-1973-4E34-B2EC-7FAD45A096A4}">
      <dgm:prSet/>
      <dgm:spPr/>
      <dgm:t>
        <a:bodyPr/>
        <a:lstStyle/>
        <a:p>
          <a:endParaRPr lang="en-US"/>
        </a:p>
      </dgm:t>
    </dgm:pt>
    <dgm:pt modelId="{751977E4-36A5-46EB-A9E4-3A0FD6F4A2C5}" type="sibTrans" cxnId="{35DB69D2-1973-4E34-B2EC-7FAD45A096A4}">
      <dgm:prSet/>
      <dgm:spPr/>
      <dgm:t>
        <a:bodyPr/>
        <a:lstStyle/>
        <a:p>
          <a:endParaRPr lang="en-US"/>
        </a:p>
      </dgm:t>
    </dgm:pt>
    <dgm:pt modelId="{3EC21A9E-FE02-42D7-88AF-E6918FC256AC}">
      <dgm:prSet phldrT="[Text]"/>
      <dgm:spPr/>
      <dgm:t>
        <a:bodyPr/>
        <a:lstStyle/>
        <a:p>
          <a:br>
            <a:rPr lang="en-US" dirty="0"/>
          </a:br>
          <a:r>
            <a:rPr lang="en-US" b="0" i="0" dirty="0"/>
            <a:t>5 - Aspen</a:t>
          </a:r>
          <a:endParaRPr lang="en-US" dirty="0"/>
        </a:p>
      </dgm:t>
    </dgm:pt>
    <dgm:pt modelId="{23658DEE-CCD7-4AE2-8DE3-1F33126BCAC9}" type="parTrans" cxnId="{909ADD0E-E774-48EF-A759-907F3D35958F}">
      <dgm:prSet/>
      <dgm:spPr/>
      <dgm:t>
        <a:bodyPr/>
        <a:lstStyle/>
        <a:p>
          <a:endParaRPr lang="en-US"/>
        </a:p>
      </dgm:t>
    </dgm:pt>
    <dgm:pt modelId="{A9E7D678-0F0B-4D53-BDFA-C79CCFF4D54A}" type="sibTrans" cxnId="{909ADD0E-E774-48EF-A759-907F3D35958F}">
      <dgm:prSet/>
      <dgm:spPr/>
      <dgm:t>
        <a:bodyPr/>
        <a:lstStyle/>
        <a:p>
          <a:endParaRPr lang="en-US"/>
        </a:p>
      </dgm:t>
    </dgm:pt>
    <dgm:pt modelId="{2E2AC704-1EC6-4F2E-92EB-1830E1741F9B}">
      <dgm:prSet phldrT="[Text]"/>
      <dgm:spPr/>
      <dgm:t>
        <a:bodyPr/>
        <a:lstStyle/>
        <a:p>
          <a:br>
            <a:rPr lang="en-US" dirty="0"/>
          </a:br>
          <a:r>
            <a:rPr lang="en-US" b="0" i="0" dirty="0"/>
            <a:t>6 - Douglas-fir</a:t>
          </a:r>
          <a:endParaRPr lang="en-US" dirty="0"/>
        </a:p>
      </dgm:t>
    </dgm:pt>
    <dgm:pt modelId="{3A05F47A-7387-4C91-8FCB-FC9074307738}" type="parTrans" cxnId="{30EBB53A-39C3-464C-AF3A-DC89B14AFA89}">
      <dgm:prSet/>
      <dgm:spPr/>
      <dgm:t>
        <a:bodyPr/>
        <a:lstStyle/>
        <a:p>
          <a:endParaRPr lang="en-US"/>
        </a:p>
      </dgm:t>
    </dgm:pt>
    <dgm:pt modelId="{22FD5BAF-7121-4E2B-B018-3050C4BA1F83}" type="sibTrans" cxnId="{30EBB53A-39C3-464C-AF3A-DC89B14AFA89}">
      <dgm:prSet/>
      <dgm:spPr/>
      <dgm:t>
        <a:bodyPr/>
        <a:lstStyle/>
        <a:p>
          <a:endParaRPr lang="en-US"/>
        </a:p>
      </dgm:t>
    </dgm:pt>
    <dgm:pt modelId="{343A4076-D831-4585-8268-1577F5F2AD36}">
      <dgm:prSet phldrT="[Text]"/>
      <dgm:spPr/>
      <dgm:t>
        <a:bodyPr/>
        <a:lstStyle/>
        <a:p>
          <a:br>
            <a:rPr lang="en-US" dirty="0"/>
          </a:br>
          <a:r>
            <a:rPr lang="en-US" b="0" i="0" dirty="0"/>
            <a:t>7 - Krummholz</a:t>
          </a:r>
          <a:endParaRPr lang="en-US" dirty="0"/>
        </a:p>
      </dgm:t>
    </dgm:pt>
    <dgm:pt modelId="{8E25800F-D48D-494C-A124-8A0DBB1289F5}" type="parTrans" cxnId="{A74C4325-5C91-4929-A46F-6D3C40D891F2}">
      <dgm:prSet/>
      <dgm:spPr/>
      <dgm:t>
        <a:bodyPr/>
        <a:lstStyle/>
        <a:p>
          <a:endParaRPr lang="en-US"/>
        </a:p>
      </dgm:t>
    </dgm:pt>
    <dgm:pt modelId="{6353C04A-6D33-4435-AEB5-13F8EF7CEA97}" type="sibTrans" cxnId="{A74C4325-5C91-4929-A46F-6D3C40D891F2}">
      <dgm:prSet/>
      <dgm:spPr/>
      <dgm:t>
        <a:bodyPr/>
        <a:lstStyle/>
        <a:p>
          <a:endParaRPr lang="en-US"/>
        </a:p>
      </dgm:t>
    </dgm:pt>
    <dgm:pt modelId="{07EA1B4E-67EA-47D3-8A7B-7A9095B1BB1D}">
      <dgm:prSet phldrT="[Text]"/>
      <dgm:spPr/>
      <dgm:t>
        <a:bodyPr/>
        <a:lstStyle/>
        <a:p>
          <a:endParaRPr lang="en-US" dirty="0"/>
        </a:p>
      </dgm:t>
    </dgm:pt>
    <dgm:pt modelId="{0CC4F9C6-63B8-4DBD-ABC4-86CAE2D24461}" type="parTrans" cxnId="{098D1529-E516-4FF0-9CA6-A950304630D2}">
      <dgm:prSet/>
      <dgm:spPr/>
      <dgm:t>
        <a:bodyPr/>
        <a:lstStyle/>
        <a:p>
          <a:endParaRPr lang="en-US"/>
        </a:p>
      </dgm:t>
    </dgm:pt>
    <dgm:pt modelId="{C8F53A9C-AD29-4F00-AD42-83FE1983F5A2}" type="sibTrans" cxnId="{098D1529-E516-4FF0-9CA6-A950304630D2}">
      <dgm:prSet/>
      <dgm:spPr/>
      <dgm:t>
        <a:bodyPr/>
        <a:lstStyle/>
        <a:p>
          <a:endParaRPr lang="en-US"/>
        </a:p>
      </dgm:t>
    </dgm:pt>
    <dgm:pt modelId="{3C7A4144-DD93-410F-B7AB-3BE425E53A0F}">
      <dgm:prSet phldrT="[Text]"/>
      <dgm:spPr/>
      <dgm:t>
        <a:bodyPr/>
        <a:lstStyle/>
        <a:p>
          <a:endParaRPr lang="en-US" dirty="0"/>
        </a:p>
      </dgm:t>
    </dgm:pt>
    <dgm:pt modelId="{8BBA4F83-451D-47B3-90CD-1A65DDFA7814}" type="parTrans" cxnId="{800CB17F-DBBF-4388-ACD1-CEB0D5F9277C}">
      <dgm:prSet/>
      <dgm:spPr/>
      <dgm:t>
        <a:bodyPr/>
        <a:lstStyle/>
        <a:p>
          <a:endParaRPr lang="en-US"/>
        </a:p>
      </dgm:t>
    </dgm:pt>
    <dgm:pt modelId="{C1ECEC96-F529-4FF2-B31E-2F314B1FAFEC}" type="sibTrans" cxnId="{800CB17F-DBBF-4388-ACD1-CEB0D5F9277C}">
      <dgm:prSet/>
      <dgm:spPr/>
      <dgm:t>
        <a:bodyPr/>
        <a:lstStyle/>
        <a:p>
          <a:endParaRPr lang="en-US"/>
        </a:p>
      </dgm:t>
    </dgm:pt>
    <dgm:pt modelId="{F6F3C98D-9B84-4B68-A5CF-24200C71F165}">
      <dgm:prSet phldrT="[Text]"/>
      <dgm:spPr/>
      <dgm:t>
        <a:bodyPr/>
        <a:lstStyle/>
        <a:p>
          <a:endParaRPr lang="en-US" dirty="0"/>
        </a:p>
      </dgm:t>
    </dgm:pt>
    <dgm:pt modelId="{2744D7CD-6469-4F7C-A897-1FE0CAF62AA5}" type="parTrans" cxnId="{184EA30C-D197-43C2-ACEE-23B980FF80B0}">
      <dgm:prSet/>
      <dgm:spPr/>
      <dgm:t>
        <a:bodyPr/>
        <a:lstStyle/>
        <a:p>
          <a:endParaRPr lang="en-US"/>
        </a:p>
      </dgm:t>
    </dgm:pt>
    <dgm:pt modelId="{2759D36E-E075-40CB-BBE9-92A6D7E60FC9}" type="sibTrans" cxnId="{184EA30C-D197-43C2-ACEE-23B980FF80B0}">
      <dgm:prSet/>
      <dgm:spPr/>
      <dgm:t>
        <a:bodyPr/>
        <a:lstStyle/>
        <a:p>
          <a:endParaRPr lang="en-US"/>
        </a:p>
      </dgm:t>
    </dgm:pt>
    <dgm:pt modelId="{1A19B391-C730-4E11-9760-F95881BBA3DD}" type="pres">
      <dgm:prSet presAssocID="{0FEE85D4-CB0E-4555-AC80-8FABFC9D397D}" presName="Name0" presStyleCnt="0">
        <dgm:presLayoutVars>
          <dgm:dir/>
          <dgm:animLvl val="lvl"/>
          <dgm:resizeHandles val="exact"/>
        </dgm:presLayoutVars>
      </dgm:prSet>
      <dgm:spPr/>
    </dgm:pt>
    <dgm:pt modelId="{E772727F-8900-4FD8-B310-0444DFA050C6}" type="pres">
      <dgm:prSet presAssocID="{B936E075-F47B-41BE-A2CE-402E7114603F}" presName="compositeNode" presStyleCnt="0">
        <dgm:presLayoutVars>
          <dgm:bulletEnabled val="1"/>
        </dgm:presLayoutVars>
      </dgm:prSet>
      <dgm:spPr/>
    </dgm:pt>
    <dgm:pt modelId="{F1CF98C7-F737-41CF-8539-850EAB4B28BD}" type="pres">
      <dgm:prSet presAssocID="{B936E075-F47B-41BE-A2CE-402E7114603F}" presName="bgRect" presStyleLbl="node1" presStyleIdx="0" presStyleCnt="2" custScaleX="91914" custLinFactNeighborX="0"/>
      <dgm:spPr/>
    </dgm:pt>
    <dgm:pt modelId="{6D7D6A6D-F754-4197-B6BA-8A52918E0F40}" type="pres">
      <dgm:prSet presAssocID="{B936E075-F47B-41BE-A2CE-402E7114603F}" presName="parentNode" presStyleLbl="node1" presStyleIdx="0" presStyleCnt="2">
        <dgm:presLayoutVars>
          <dgm:chMax val="0"/>
          <dgm:bulletEnabled val="1"/>
        </dgm:presLayoutVars>
      </dgm:prSet>
      <dgm:spPr/>
    </dgm:pt>
    <dgm:pt modelId="{88BF71B9-B094-4B3E-BC48-EB48808C7063}" type="pres">
      <dgm:prSet presAssocID="{B936E075-F47B-41BE-A2CE-402E7114603F}" presName="childNode" presStyleLbl="node1" presStyleIdx="0" presStyleCnt="2">
        <dgm:presLayoutVars>
          <dgm:bulletEnabled val="1"/>
        </dgm:presLayoutVars>
      </dgm:prSet>
      <dgm:spPr/>
    </dgm:pt>
    <dgm:pt modelId="{13125008-CD17-42D0-A929-32DA6F75539F}" type="pres">
      <dgm:prSet presAssocID="{989CBFC7-AD96-4EE6-97DC-826C99277A56}" presName="hSp" presStyleCnt="0"/>
      <dgm:spPr/>
    </dgm:pt>
    <dgm:pt modelId="{48FEDB61-CD17-4DDD-9BCC-93AFB6E657FA}" type="pres">
      <dgm:prSet presAssocID="{989CBFC7-AD96-4EE6-97DC-826C99277A56}" presName="vProcSp" presStyleCnt="0"/>
      <dgm:spPr/>
    </dgm:pt>
    <dgm:pt modelId="{B63C6467-1A93-455D-984C-D0F6A11F7D27}" type="pres">
      <dgm:prSet presAssocID="{989CBFC7-AD96-4EE6-97DC-826C99277A56}" presName="vSp1" presStyleCnt="0"/>
      <dgm:spPr/>
    </dgm:pt>
    <dgm:pt modelId="{AD85A9DD-650E-4CEE-827F-046AE5A3A53C}" type="pres">
      <dgm:prSet presAssocID="{989CBFC7-AD96-4EE6-97DC-826C99277A56}" presName="simulatedConn" presStyleLbl="solidFgAcc1" presStyleIdx="0" presStyleCnt="1" custScaleX="206660" custScaleY="110771" custLinFactY="-192372" custLinFactNeighborX="-9590" custLinFactNeighborY="-200000"/>
      <dgm:spPr>
        <a:solidFill>
          <a:schemeClr val="tx1"/>
        </a:solidFill>
        <a:ln w="0">
          <a:noFill/>
        </a:ln>
      </dgm:spPr>
    </dgm:pt>
    <dgm:pt modelId="{A25CCF3C-86D2-4031-BF12-51035297C5E9}" type="pres">
      <dgm:prSet presAssocID="{989CBFC7-AD96-4EE6-97DC-826C99277A56}" presName="vSp2" presStyleCnt="0"/>
      <dgm:spPr/>
    </dgm:pt>
    <dgm:pt modelId="{98A6E058-FF1C-43E3-8500-53746A20828D}" type="pres">
      <dgm:prSet presAssocID="{989CBFC7-AD96-4EE6-97DC-826C99277A56}" presName="sibTrans" presStyleCnt="0"/>
      <dgm:spPr/>
    </dgm:pt>
    <dgm:pt modelId="{57D83632-6B1E-4D73-A960-F2728C3590A0}" type="pres">
      <dgm:prSet presAssocID="{839D1F1C-4782-4FE1-8ACD-5AFBDDE61B5C}" presName="compositeNode" presStyleCnt="0">
        <dgm:presLayoutVars>
          <dgm:bulletEnabled val="1"/>
        </dgm:presLayoutVars>
      </dgm:prSet>
      <dgm:spPr/>
    </dgm:pt>
    <dgm:pt modelId="{C3EFE440-6BA3-4F0A-8D5B-5933C61D07F7}" type="pres">
      <dgm:prSet presAssocID="{839D1F1C-4782-4FE1-8ACD-5AFBDDE61B5C}" presName="bgRect" presStyleLbl="node1" presStyleIdx="1" presStyleCnt="2" custScaleX="71484" custLinFactNeighborX="3980" custLinFactNeighborY="-1979"/>
      <dgm:spPr/>
    </dgm:pt>
    <dgm:pt modelId="{422EF663-3B2E-45CC-8305-2AF54C4A11D7}" type="pres">
      <dgm:prSet presAssocID="{839D1F1C-4782-4FE1-8ACD-5AFBDDE61B5C}" presName="parentNode" presStyleLbl="node1" presStyleIdx="1" presStyleCnt="2">
        <dgm:presLayoutVars>
          <dgm:chMax val="0"/>
          <dgm:bulletEnabled val="1"/>
        </dgm:presLayoutVars>
      </dgm:prSet>
      <dgm:spPr/>
    </dgm:pt>
    <dgm:pt modelId="{6C527D5E-C267-45D9-B413-25BC34106F76}" type="pres">
      <dgm:prSet presAssocID="{839D1F1C-4782-4FE1-8ACD-5AFBDDE61B5C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62490208-EAAA-4B93-B6F2-B1BE4A782C2D}" type="presOf" srcId="{66FF40A3-7BB1-4E38-9BC2-222A9E423500}" destId="{88BF71B9-B094-4B3E-BC48-EB48808C7063}" srcOrd="0" destOrd="7" presId="urn:microsoft.com/office/officeart/2005/8/layout/hProcess7#1"/>
    <dgm:cxn modelId="{184EA30C-D197-43C2-ACEE-23B980FF80B0}" srcId="{839D1F1C-4782-4FE1-8ACD-5AFBDDE61B5C}" destId="{F6F3C98D-9B84-4B68-A5CF-24200C71F165}" srcOrd="1" destOrd="0" parTransId="{2744D7CD-6469-4F7C-A897-1FE0CAF62AA5}" sibTransId="{2759D36E-E075-40CB-BBE9-92A6D7E60FC9}"/>
    <dgm:cxn modelId="{5173430E-2487-4086-9C1F-E0C01CC26522}" type="presOf" srcId="{343A4076-D831-4585-8268-1577F5F2AD36}" destId="{6C527D5E-C267-45D9-B413-25BC34106F76}" srcOrd="0" destOrd="9" presId="urn:microsoft.com/office/officeart/2005/8/layout/hProcess7#1"/>
    <dgm:cxn modelId="{909ADD0E-E774-48EF-A759-907F3D35958F}" srcId="{839D1F1C-4782-4FE1-8ACD-5AFBDDE61B5C}" destId="{3EC21A9E-FE02-42D7-88AF-E6918FC256AC}" srcOrd="7" destOrd="0" parTransId="{23658DEE-CCD7-4AE2-8DE3-1F33126BCAC9}" sibTransId="{A9E7D678-0F0B-4D53-BDFA-C79CCFF4D54A}"/>
    <dgm:cxn modelId="{29FB4219-09D3-421F-8168-EF7C77DA627E}" type="presOf" srcId="{D7F60F41-566C-4AC4-A4CF-FD0942176916}" destId="{88BF71B9-B094-4B3E-BC48-EB48808C7063}" srcOrd="0" destOrd="5" presId="urn:microsoft.com/office/officeart/2005/8/layout/hProcess7#1"/>
    <dgm:cxn modelId="{E229991C-6290-4F87-85D1-D931E57AA191}" type="presOf" srcId="{345668D1-2C1C-4C9D-8F47-C58DADEDE3B7}" destId="{6C527D5E-C267-45D9-B413-25BC34106F76}" srcOrd="0" destOrd="6" presId="urn:microsoft.com/office/officeart/2005/8/layout/hProcess7#1"/>
    <dgm:cxn modelId="{E631B41F-9D6A-43C7-9E67-BABF9C950EE7}" srcId="{B936E075-F47B-41BE-A2CE-402E7114603F}" destId="{66FF40A3-7BB1-4E38-9BC2-222A9E423500}" srcOrd="7" destOrd="0" parTransId="{5B189EB6-1E42-4C49-9072-DF2D927A7BD1}" sibTransId="{831C5E05-FDCB-4316-AD16-C41BBCB9C967}"/>
    <dgm:cxn modelId="{D7A65122-D0BF-4136-B3A7-CBEEA856BC8A}" type="presOf" srcId="{FA95DC5F-5F44-4ADD-9639-DF2589AAF179}" destId="{88BF71B9-B094-4B3E-BC48-EB48808C7063}" srcOrd="0" destOrd="2" presId="urn:microsoft.com/office/officeart/2005/8/layout/hProcess7#1"/>
    <dgm:cxn modelId="{A74C4325-5C91-4929-A46F-6D3C40D891F2}" srcId="{839D1F1C-4782-4FE1-8ACD-5AFBDDE61B5C}" destId="{343A4076-D831-4585-8268-1577F5F2AD36}" srcOrd="9" destOrd="0" parTransId="{8E25800F-D48D-494C-A124-8A0DBB1289F5}" sibTransId="{6353C04A-6D33-4435-AEB5-13F8EF7CEA97}"/>
    <dgm:cxn modelId="{098D1529-E516-4FF0-9CA6-A950304630D2}" srcId="{839D1F1C-4782-4FE1-8ACD-5AFBDDE61B5C}" destId="{07EA1B4E-67EA-47D3-8A7B-7A9095B1BB1D}" srcOrd="2" destOrd="0" parTransId="{0CC4F9C6-63B8-4DBD-ABC4-86CAE2D24461}" sibTransId="{C8F53A9C-AD29-4F00-AD42-83FE1983F5A2}"/>
    <dgm:cxn modelId="{D9E47E29-7FE1-493D-BC79-0ACC52F6822E}" type="presOf" srcId="{2E2AC704-1EC6-4F2E-92EB-1830E1741F9B}" destId="{6C527D5E-C267-45D9-B413-25BC34106F76}" srcOrd="0" destOrd="8" presId="urn:microsoft.com/office/officeart/2005/8/layout/hProcess7#1"/>
    <dgm:cxn modelId="{DEAADB2A-64DC-41BA-A7A9-95B5231A6518}" srcId="{B936E075-F47B-41BE-A2CE-402E7114603F}" destId="{E312F4E9-79BE-42DE-BDD3-1152E2F53D88}" srcOrd="10" destOrd="0" parTransId="{319CCBA8-445B-4DC0-98D3-D7707F586592}" sibTransId="{5AF1DD55-1C75-4064-8CD6-DD8B77567E26}"/>
    <dgm:cxn modelId="{30EBB53A-39C3-464C-AF3A-DC89B14AFA89}" srcId="{839D1F1C-4782-4FE1-8ACD-5AFBDDE61B5C}" destId="{2E2AC704-1EC6-4F2E-92EB-1830E1741F9B}" srcOrd="8" destOrd="0" parTransId="{3A05F47A-7387-4C91-8FCB-FC9074307738}" sibTransId="{22FD5BAF-7121-4E2B-B018-3050C4BA1F83}"/>
    <dgm:cxn modelId="{667CF73A-F85B-406D-A45E-B73CEB2166B5}" type="presOf" srcId="{839D1F1C-4782-4FE1-8ACD-5AFBDDE61B5C}" destId="{C3EFE440-6BA3-4F0A-8D5B-5933C61D07F7}" srcOrd="0" destOrd="0" presId="urn:microsoft.com/office/officeart/2005/8/layout/hProcess7#1"/>
    <dgm:cxn modelId="{6793F461-6078-4CBC-B3C5-7B06CE0A9167}" type="presOf" srcId="{E312F4E9-79BE-42DE-BDD3-1152E2F53D88}" destId="{88BF71B9-B094-4B3E-BC48-EB48808C7063}" srcOrd="0" destOrd="10" presId="urn:microsoft.com/office/officeart/2005/8/layout/hProcess7#1"/>
    <dgm:cxn modelId="{8DC41765-5297-47AA-9D2B-60A03C07F098}" type="presOf" srcId="{839D1F1C-4782-4FE1-8ACD-5AFBDDE61B5C}" destId="{422EF663-3B2E-45CC-8305-2AF54C4A11D7}" srcOrd="1" destOrd="0" presId="urn:microsoft.com/office/officeart/2005/8/layout/hProcess7#1"/>
    <dgm:cxn modelId="{E3CE3766-9922-47BE-B77D-B6891AB29938}" type="presOf" srcId="{2DD368D9-F5E6-4D66-8D2B-D7C313BC6285}" destId="{6C527D5E-C267-45D9-B413-25BC34106F76}" srcOrd="0" destOrd="4" presId="urn:microsoft.com/office/officeart/2005/8/layout/hProcess7#1"/>
    <dgm:cxn modelId="{2E4A0F48-FA44-4915-957A-3779EEF63F39}" srcId="{839D1F1C-4782-4FE1-8ACD-5AFBDDE61B5C}" destId="{7546B974-06EB-454A-9DEF-F1B150B6BE85}" srcOrd="3" destOrd="0" parTransId="{093E1596-924C-4FDE-BA30-93473FFD1FE0}" sibTransId="{DF40AA70-2570-4BE7-8808-7093F1D7AFBF}"/>
    <dgm:cxn modelId="{34775869-FF32-4A34-8C11-306BCD8C003F}" type="presOf" srcId="{BAEF4464-CDA2-46F9-AD8E-AF5F0E842D89}" destId="{88BF71B9-B094-4B3E-BC48-EB48808C7063}" srcOrd="0" destOrd="11" presId="urn:microsoft.com/office/officeart/2005/8/layout/hProcess7#1"/>
    <dgm:cxn modelId="{465E9C71-933B-42FC-A809-561F3E9AAAD2}" srcId="{B936E075-F47B-41BE-A2CE-402E7114603F}" destId="{6BAC7566-36EE-4CB1-9BFD-6CD98FE3D11C}" srcOrd="3" destOrd="0" parTransId="{B4EEBFCE-7DD2-4009-8DD2-6FF67D3E3D4C}" sibTransId="{DDACE2BC-BE5A-453E-B59D-A418654105BE}"/>
    <dgm:cxn modelId="{F1BBCE5A-3A5C-4B93-B45A-8FBFDFD38D90}" type="presOf" srcId="{3C7BFBAA-4D3D-4F74-8D9A-CA33BF3D77F1}" destId="{88BF71B9-B094-4B3E-BC48-EB48808C7063}" srcOrd="0" destOrd="1" presId="urn:microsoft.com/office/officeart/2005/8/layout/hProcess7#1"/>
    <dgm:cxn modelId="{D996517E-8BA6-479B-B4D3-5AFA7ABA62B5}" srcId="{B936E075-F47B-41BE-A2CE-402E7114603F}" destId="{FA95DC5F-5F44-4ADD-9639-DF2589AAF179}" srcOrd="2" destOrd="0" parTransId="{14C439E8-86AC-43D1-A531-BDB83D6EE818}" sibTransId="{30961CB8-0B63-4A7C-A34B-8586AD4EE138}"/>
    <dgm:cxn modelId="{D248527E-1939-40CA-A8AB-0555CB131D4F}" srcId="{0FEE85D4-CB0E-4555-AC80-8FABFC9D397D}" destId="{B936E075-F47B-41BE-A2CE-402E7114603F}" srcOrd="0" destOrd="0" parTransId="{94FA88B6-4A37-4068-836C-44B61015E513}" sibTransId="{989CBFC7-AD96-4EE6-97DC-826C99277A56}"/>
    <dgm:cxn modelId="{800CB17F-DBBF-4388-ACD1-CEB0D5F9277C}" srcId="{839D1F1C-4782-4FE1-8ACD-5AFBDDE61B5C}" destId="{3C7A4144-DD93-410F-B7AB-3BE425E53A0F}" srcOrd="0" destOrd="0" parTransId="{8BBA4F83-451D-47B3-90CD-1A65DDFA7814}" sibTransId="{C1ECEC96-F529-4FF2-B31E-2F314B1FAFEC}"/>
    <dgm:cxn modelId="{C9742B89-05A9-457C-8AEB-8271314346AE}" srcId="{B936E075-F47B-41BE-A2CE-402E7114603F}" destId="{FEE8F712-1FCD-4E57-B580-EE47765D54B9}" srcOrd="0" destOrd="0" parTransId="{023F939E-1414-48FD-BFFF-9146C16E7660}" sibTransId="{5C2CCC1E-61BC-42FB-915A-069717453DBC}"/>
    <dgm:cxn modelId="{B8D5C48D-CF35-4226-AFDD-F1F085874A82}" type="presOf" srcId="{3EC21A9E-FE02-42D7-88AF-E6918FC256AC}" destId="{6C527D5E-C267-45D9-B413-25BC34106F76}" srcOrd="0" destOrd="7" presId="urn:microsoft.com/office/officeart/2005/8/layout/hProcess7#1"/>
    <dgm:cxn modelId="{6FB1DE8F-2F1E-439D-8AA1-1744DADD2962}" type="presOf" srcId="{B936E075-F47B-41BE-A2CE-402E7114603F}" destId="{F1CF98C7-F737-41CF-8539-850EAB4B28BD}" srcOrd="0" destOrd="0" presId="urn:microsoft.com/office/officeart/2005/8/layout/hProcess7#1"/>
    <dgm:cxn modelId="{56A1E4A3-FBEF-434A-BC8F-479067C67606}" type="presOf" srcId="{FB8EC561-38EE-4C8B-9E6B-1D485ECDB1F7}" destId="{88BF71B9-B094-4B3E-BC48-EB48808C7063}" srcOrd="0" destOrd="8" presId="urn:microsoft.com/office/officeart/2005/8/layout/hProcess7#1"/>
    <dgm:cxn modelId="{053399A8-2394-409A-8FEB-F0D86E9CC089}" srcId="{B936E075-F47B-41BE-A2CE-402E7114603F}" destId="{3C7BFBAA-4D3D-4F74-8D9A-CA33BF3D77F1}" srcOrd="1" destOrd="0" parTransId="{BCA3FD3E-06E7-4559-913B-697907F0CBC3}" sibTransId="{07FCB02C-CDB7-4DD5-9FF1-D88F99509AA9}"/>
    <dgm:cxn modelId="{A6E9D4A9-DF23-4309-BAC6-F2ADBE89501C}" type="presOf" srcId="{F97A37CE-DD85-4F8A-BFDA-E526349C0CFA}" destId="{88BF71B9-B094-4B3E-BC48-EB48808C7063}" srcOrd="0" destOrd="6" presId="urn:microsoft.com/office/officeart/2005/8/layout/hProcess7#1"/>
    <dgm:cxn modelId="{4D153BAA-33BF-42F4-B107-E1F3513C0B33}" type="presOf" srcId="{07EA1B4E-67EA-47D3-8A7B-7A9095B1BB1D}" destId="{6C527D5E-C267-45D9-B413-25BC34106F76}" srcOrd="0" destOrd="2" presId="urn:microsoft.com/office/officeart/2005/8/layout/hProcess7#1"/>
    <dgm:cxn modelId="{5294B2B4-5518-4522-85EF-020599DF0BA3}" srcId="{B936E075-F47B-41BE-A2CE-402E7114603F}" destId="{D7F60F41-566C-4AC4-A4CF-FD0942176916}" srcOrd="5" destOrd="0" parTransId="{F6137432-E5A2-4167-A34C-8FD082DAED30}" sibTransId="{861F7C6E-1EA1-4D69-89A7-648FE6439B1E}"/>
    <dgm:cxn modelId="{3F61E8B5-59AD-487E-A86C-8BFEAB118E80}" srcId="{0FEE85D4-CB0E-4555-AC80-8FABFC9D397D}" destId="{839D1F1C-4782-4FE1-8ACD-5AFBDDE61B5C}" srcOrd="1" destOrd="0" parTransId="{F0FE663C-807B-4243-B435-53314180A2AF}" sibTransId="{8327D8F3-C6B5-4ABC-8CB0-355DD62BE523}"/>
    <dgm:cxn modelId="{EF7341BC-542A-48F2-AD01-C0C0E78CEB4C}" type="presOf" srcId="{FCBEB0E8-8E1A-4257-B3FE-30D22BB8D31B}" destId="{6C527D5E-C267-45D9-B413-25BC34106F76}" srcOrd="0" destOrd="5" presId="urn:microsoft.com/office/officeart/2005/8/layout/hProcess7#1"/>
    <dgm:cxn modelId="{F55224BD-1A0E-4012-8CCF-206291CF0DCA}" type="presOf" srcId="{0FEE85D4-CB0E-4555-AC80-8FABFC9D397D}" destId="{1A19B391-C730-4E11-9760-F95881BBA3DD}" srcOrd="0" destOrd="0" presId="urn:microsoft.com/office/officeart/2005/8/layout/hProcess7#1"/>
    <dgm:cxn modelId="{48CA6AC1-DEB6-4861-93A6-4B3EA65037C5}" srcId="{839D1F1C-4782-4FE1-8ACD-5AFBDDE61B5C}" destId="{2DD368D9-F5E6-4D66-8D2B-D7C313BC6285}" srcOrd="4" destOrd="0" parTransId="{73412B64-7CE3-45D5-8A54-A4696BF8C534}" sibTransId="{28AE7038-5D4F-451D-B5B2-8F00B526838C}"/>
    <dgm:cxn modelId="{22C3E7C2-F9F3-49C2-AB56-2829ACB3A282}" srcId="{B936E075-F47B-41BE-A2CE-402E7114603F}" destId="{EDB9595D-F56D-47F9-BB08-A3ADE61C81F7}" srcOrd="9" destOrd="0" parTransId="{DBB33CFD-1873-4392-A95F-F4DF1995A56B}" sibTransId="{AAB1801F-4579-4B5E-95D9-4C4E9CA50D7F}"/>
    <dgm:cxn modelId="{51C7EFC2-445A-4CEA-8726-BC2F648C5D10}" type="presOf" srcId="{FEE8F712-1FCD-4E57-B580-EE47765D54B9}" destId="{88BF71B9-B094-4B3E-BC48-EB48808C7063}" srcOrd="0" destOrd="0" presId="urn:microsoft.com/office/officeart/2005/8/layout/hProcess7#1"/>
    <dgm:cxn modelId="{5553D2C8-916F-496B-9D7E-25EC78358F63}" type="presOf" srcId="{B936E075-F47B-41BE-A2CE-402E7114603F}" destId="{6D7D6A6D-F754-4197-B6BA-8A52918E0F40}" srcOrd="1" destOrd="0" presId="urn:microsoft.com/office/officeart/2005/8/layout/hProcess7#1"/>
    <dgm:cxn modelId="{4D17A9CE-5450-476D-A365-B1191E65A682}" type="presOf" srcId="{6BAC7566-36EE-4CB1-9BFD-6CD98FE3D11C}" destId="{88BF71B9-B094-4B3E-BC48-EB48808C7063}" srcOrd="0" destOrd="3" presId="urn:microsoft.com/office/officeart/2005/8/layout/hProcess7#1"/>
    <dgm:cxn modelId="{35DB69D2-1973-4E34-B2EC-7FAD45A096A4}" srcId="{839D1F1C-4782-4FE1-8ACD-5AFBDDE61B5C}" destId="{345668D1-2C1C-4C9D-8F47-C58DADEDE3B7}" srcOrd="6" destOrd="0" parTransId="{9E838999-7097-49EF-B718-084AF2EA2F04}" sibTransId="{751977E4-36A5-46EB-A9E4-3A0FD6F4A2C5}"/>
    <dgm:cxn modelId="{EB90CBD5-36B9-42E1-A79B-053C3FDFD8E0}" srcId="{B936E075-F47B-41BE-A2CE-402E7114603F}" destId="{BAEF4464-CDA2-46F9-AD8E-AF5F0E842D89}" srcOrd="11" destOrd="0" parTransId="{30B3708C-764F-413C-8D18-D1786563AB54}" sibTransId="{878370DA-65FD-467A-8A05-9F077CE38578}"/>
    <dgm:cxn modelId="{749EE7DB-BCAF-4CA2-94B8-18BCCEE47172}" type="presOf" srcId="{3C7A4144-DD93-410F-B7AB-3BE425E53A0F}" destId="{6C527D5E-C267-45D9-B413-25BC34106F76}" srcOrd="0" destOrd="0" presId="urn:microsoft.com/office/officeart/2005/8/layout/hProcess7#1"/>
    <dgm:cxn modelId="{27E5B1DE-62AB-4F22-9C00-F04BD7CA2A63}" type="presOf" srcId="{A955D52D-BBA4-42EE-B34D-2F0AAB36AD3C}" destId="{88BF71B9-B094-4B3E-BC48-EB48808C7063}" srcOrd="0" destOrd="4" presId="urn:microsoft.com/office/officeart/2005/8/layout/hProcess7#1"/>
    <dgm:cxn modelId="{76B2E2EA-A8E3-47EE-8E97-50C0C2732A17}" type="presOf" srcId="{F6F3C98D-9B84-4B68-A5CF-24200C71F165}" destId="{6C527D5E-C267-45D9-B413-25BC34106F76}" srcOrd="0" destOrd="1" presId="urn:microsoft.com/office/officeart/2005/8/layout/hProcess7#1"/>
    <dgm:cxn modelId="{677B4CEE-6345-4B65-AE54-A8F5F75B5BE8}" srcId="{839D1F1C-4782-4FE1-8ACD-5AFBDDE61B5C}" destId="{FCBEB0E8-8E1A-4257-B3FE-30D22BB8D31B}" srcOrd="5" destOrd="0" parTransId="{C0F7B417-08E0-44EF-97CB-18D60885023F}" sibTransId="{F4524AE2-3DA3-4B6D-AE8A-5E9E9EA945E8}"/>
    <dgm:cxn modelId="{D8BD35EF-7819-4178-91A5-9D98A3DB92A8}" type="presOf" srcId="{7546B974-06EB-454A-9DEF-F1B150B6BE85}" destId="{6C527D5E-C267-45D9-B413-25BC34106F76}" srcOrd="0" destOrd="3" presId="urn:microsoft.com/office/officeart/2005/8/layout/hProcess7#1"/>
    <dgm:cxn modelId="{B9658FF2-DEE0-4EC8-A460-8B3431B8DCB6}" type="presOf" srcId="{EDB9595D-F56D-47F9-BB08-A3ADE61C81F7}" destId="{88BF71B9-B094-4B3E-BC48-EB48808C7063}" srcOrd="0" destOrd="9" presId="urn:microsoft.com/office/officeart/2005/8/layout/hProcess7#1"/>
    <dgm:cxn modelId="{4EF385FB-A307-460F-9BE7-72524A784345}" srcId="{B936E075-F47B-41BE-A2CE-402E7114603F}" destId="{A955D52D-BBA4-42EE-B34D-2F0AAB36AD3C}" srcOrd="4" destOrd="0" parTransId="{730936A4-307A-4E33-A4B2-BDDCF9A38539}" sibTransId="{DB93483E-779D-4A93-BBCD-68AF9A4DCFEB}"/>
    <dgm:cxn modelId="{1176EFFB-899C-4B87-B112-860DC3512D2E}" srcId="{B936E075-F47B-41BE-A2CE-402E7114603F}" destId="{F97A37CE-DD85-4F8A-BFDA-E526349C0CFA}" srcOrd="6" destOrd="0" parTransId="{7A637ECF-8DBC-42AD-9E94-1096666E83D1}" sibTransId="{815CF9D4-D98A-4AB1-BA92-A36C68C7B0E0}"/>
    <dgm:cxn modelId="{836766FE-DD3E-4EF7-9360-E7179134A6D9}" srcId="{B936E075-F47B-41BE-A2CE-402E7114603F}" destId="{FB8EC561-38EE-4C8B-9E6B-1D485ECDB1F7}" srcOrd="8" destOrd="0" parTransId="{2E4EF0AB-C692-4488-98BA-28EBAF90F15A}" sibTransId="{FBD26517-BE08-4A61-AE24-C37064F3901B}"/>
    <dgm:cxn modelId="{1A8A635C-4FA9-4136-99B8-277AB1FA7129}" type="presParOf" srcId="{1A19B391-C730-4E11-9760-F95881BBA3DD}" destId="{E772727F-8900-4FD8-B310-0444DFA050C6}" srcOrd="0" destOrd="0" presId="urn:microsoft.com/office/officeart/2005/8/layout/hProcess7#1"/>
    <dgm:cxn modelId="{57D57C33-388F-4F3D-ACE0-F4C9EFA0388D}" type="presParOf" srcId="{E772727F-8900-4FD8-B310-0444DFA050C6}" destId="{F1CF98C7-F737-41CF-8539-850EAB4B28BD}" srcOrd="0" destOrd="0" presId="urn:microsoft.com/office/officeart/2005/8/layout/hProcess7#1"/>
    <dgm:cxn modelId="{42684375-A6C3-4B34-B525-545EBAE444C8}" type="presParOf" srcId="{E772727F-8900-4FD8-B310-0444DFA050C6}" destId="{6D7D6A6D-F754-4197-B6BA-8A52918E0F40}" srcOrd="1" destOrd="0" presId="urn:microsoft.com/office/officeart/2005/8/layout/hProcess7#1"/>
    <dgm:cxn modelId="{F8EF5F89-CF9B-444C-BB38-988DCED340EC}" type="presParOf" srcId="{E772727F-8900-4FD8-B310-0444DFA050C6}" destId="{88BF71B9-B094-4B3E-BC48-EB48808C7063}" srcOrd="2" destOrd="0" presId="urn:microsoft.com/office/officeart/2005/8/layout/hProcess7#1"/>
    <dgm:cxn modelId="{75F8CD3B-9EE7-4548-ABA8-42FC26C85DA1}" type="presParOf" srcId="{1A19B391-C730-4E11-9760-F95881BBA3DD}" destId="{13125008-CD17-42D0-A929-32DA6F75539F}" srcOrd="1" destOrd="0" presId="urn:microsoft.com/office/officeart/2005/8/layout/hProcess7#1"/>
    <dgm:cxn modelId="{62154A54-49C3-4417-A3FA-42BCF89153C2}" type="presParOf" srcId="{1A19B391-C730-4E11-9760-F95881BBA3DD}" destId="{48FEDB61-CD17-4DDD-9BCC-93AFB6E657FA}" srcOrd="2" destOrd="0" presId="urn:microsoft.com/office/officeart/2005/8/layout/hProcess7#1"/>
    <dgm:cxn modelId="{79362E18-6E88-400A-AD4C-A698F6692826}" type="presParOf" srcId="{48FEDB61-CD17-4DDD-9BCC-93AFB6E657FA}" destId="{B63C6467-1A93-455D-984C-D0F6A11F7D27}" srcOrd="0" destOrd="0" presId="urn:microsoft.com/office/officeart/2005/8/layout/hProcess7#1"/>
    <dgm:cxn modelId="{198020F3-FB6D-4A2F-9730-D05C10F10BF0}" type="presParOf" srcId="{48FEDB61-CD17-4DDD-9BCC-93AFB6E657FA}" destId="{AD85A9DD-650E-4CEE-827F-046AE5A3A53C}" srcOrd="1" destOrd="0" presId="urn:microsoft.com/office/officeart/2005/8/layout/hProcess7#1"/>
    <dgm:cxn modelId="{1F38D73D-959A-46EB-8513-050119D20ED0}" type="presParOf" srcId="{48FEDB61-CD17-4DDD-9BCC-93AFB6E657FA}" destId="{A25CCF3C-86D2-4031-BF12-51035297C5E9}" srcOrd="2" destOrd="0" presId="urn:microsoft.com/office/officeart/2005/8/layout/hProcess7#1"/>
    <dgm:cxn modelId="{1A198670-6A20-4AE1-A094-76FAAC260747}" type="presParOf" srcId="{1A19B391-C730-4E11-9760-F95881BBA3DD}" destId="{98A6E058-FF1C-43E3-8500-53746A20828D}" srcOrd="3" destOrd="0" presId="urn:microsoft.com/office/officeart/2005/8/layout/hProcess7#1"/>
    <dgm:cxn modelId="{06A213F9-288B-4E2C-8239-B6C28753E23D}" type="presParOf" srcId="{1A19B391-C730-4E11-9760-F95881BBA3DD}" destId="{57D83632-6B1E-4D73-A960-F2728C3590A0}" srcOrd="4" destOrd="0" presId="urn:microsoft.com/office/officeart/2005/8/layout/hProcess7#1"/>
    <dgm:cxn modelId="{74EDDCEE-5362-4CB7-8DDB-84319DD48612}" type="presParOf" srcId="{57D83632-6B1E-4D73-A960-F2728C3590A0}" destId="{C3EFE440-6BA3-4F0A-8D5B-5933C61D07F7}" srcOrd="0" destOrd="0" presId="urn:microsoft.com/office/officeart/2005/8/layout/hProcess7#1"/>
    <dgm:cxn modelId="{02027F4E-DA87-4298-999A-74964B374F33}" type="presParOf" srcId="{57D83632-6B1E-4D73-A960-F2728C3590A0}" destId="{422EF663-3B2E-45CC-8305-2AF54C4A11D7}" srcOrd="1" destOrd="0" presId="urn:microsoft.com/office/officeart/2005/8/layout/hProcess7#1"/>
    <dgm:cxn modelId="{B076C660-1178-4FE0-AC3E-D0FD6A258AEF}" type="presParOf" srcId="{57D83632-6B1E-4D73-A960-F2728C3590A0}" destId="{6C527D5E-C267-45D9-B413-25BC34106F76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F98C7-F737-41CF-8539-850EAB4B28BD}">
      <dsp:nvSpPr>
        <dsp:cNvPr id="0" name=""/>
        <dsp:cNvSpPr/>
      </dsp:nvSpPr>
      <dsp:spPr>
        <a:xfrm>
          <a:off x="6916" y="0"/>
          <a:ext cx="4425862" cy="4667985"/>
        </a:xfrm>
        <a:prstGeom prst="roundRect">
          <a:avLst>
            <a:gd name="adj" fmla="val 5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Data Fields</a:t>
          </a:r>
        </a:p>
      </dsp:txBody>
      <dsp:txXfrm rot="16200000">
        <a:off x="-1464371" y="1471287"/>
        <a:ext cx="3827747" cy="885172"/>
      </dsp:txXfrm>
    </dsp:sp>
    <dsp:sp modelId="{88BF71B9-B094-4B3E-BC48-EB48808C7063}">
      <dsp:nvSpPr>
        <dsp:cNvPr id="0" name=""/>
        <dsp:cNvSpPr/>
      </dsp:nvSpPr>
      <dsp:spPr>
        <a:xfrm>
          <a:off x="920317" y="0"/>
          <a:ext cx="3297267" cy="466798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Elevation (m),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Aspect (azimuth from true north),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Slope (°),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Horizontal distance to nearest surface water feature (m),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5. Vertical distance to nearest surface water feature (m),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6. Horizontal distance to nearest roadway (m),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7. A relative measure of incident sunlight at 09:00 h on the summer solstice (index),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8. A relative measure of incident sunlight at noon on the summer solstice (index),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9. A relative measure of incident sunlight at 15:00 h on the summer solstice (index),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10. Horizontal distance to nearest historic wildfire ignition point (m),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11. Wilderness area designation (four binary values, one for each wilderness area), and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12. Soil type designation (40 binary values, one for each soil type).</a:t>
          </a:r>
        </a:p>
      </dsp:txBody>
      <dsp:txXfrm>
        <a:off x="920317" y="0"/>
        <a:ext cx="3297267" cy="4667985"/>
      </dsp:txXfrm>
    </dsp:sp>
    <dsp:sp modelId="{C3EFE440-6BA3-4F0A-8D5B-5933C61D07F7}">
      <dsp:nvSpPr>
        <dsp:cNvPr id="0" name=""/>
        <dsp:cNvSpPr/>
      </dsp:nvSpPr>
      <dsp:spPr>
        <a:xfrm>
          <a:off x="5378614" y="0"/>
          <a:ext cx="3442113" cy="4667985"/>
        </a:xfrm>
        <a:prstGeom prst="roundRect">
          <a:avLst>
            <a:gd name="adj" fmla="val 5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Cover Types</a:t>
          </a:r>
        </a:p>
      </dsp:txBody>
      <dsp:txXfrm rot="16200000">
        <a:off x="3808952" y="1569662"/>
        <a:ext cx="3827747" cy="688422"/>
      </dsp:txXfrm>
    </dsp:sp>
    <dsp:sp modelId="{AD85A9DD-650E-4CEE-827F-046AE5A3A53C}">
      <dsp:nvSpPr>
        <dsp:cNvPr id="0" name=""/>
        <dsp:cNvSpPr/>
      </dsp:nvSpPr>
      <dsp:spPr>
        <a:xfrm rot="5400000">
          <a:off x="4567752" y="1297416"/>
          <a:ext cx="747123" cy="1492670"/>
        </a:xfrm>
        <a:prstGeom prst="flowChartExtract">
          <a:avLst/>
        </a:prstGeom>
        <a:solidFill>
          <a:schemeClr val="tx1"/>
        </a:solidFill>
        <a:ln w="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27D5E-C267-45D9-B413-25BC34106F76}">
      <dsp:nvSpPr>
        <dsp:cNvPr id="0" name=""/>
        <dsp:cNvSpPr/>
      </dsp:nvSpPr>
      <dsp:spPr>
        <a:xfrm>
          <a:off x="6166587" y="0"/>
          <a:ext cx="2564374" cy="466798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1 - Spruce/Fir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kern="1200" dirty="0"/>
          </a:br>
          <a:r>
            <a:rPr lang="en-US" sz="1300" b="0" i="0" kern="1200" dirty="0"/>
            <a:t>2 - Lodgepole Pine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kern="1200" dirty="0"/>
          </a:br>
          <a:r>
            <a:rPr lang="en-US" sz="1300" b="0" i="0" kern="1200" dirty="0"/>
            <a:t>3 - Ponderosa Pine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kern="1200" dirty="0"/>
          </a:br>
          <a:r>
            <a:rPr lang="en-US" sz="1300" b="0" i="0" kern="1200" dirty="0"/>
            <a:t>4 - Cottonwood/Willow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kern="1200" dirty="0"/>
          </a:br>
          <a:r>
            <a:rPr lang="en-US" sz="1300" b="0" i="0" kern="1200" dirty="0"/>
            <a:t>5 - Aspen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kern="1200" dirty="0"/>
          </a:br>
          <a:r>
            <a:rPr lang="en-US" sz="1300" b="0" i="0" kern="1200" dirty="0"/>
            <a:t>6 - Douglas-fir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kern="1200" dirty="0"/>
          </a:br>
          <a:r>
            <a:rPr lang="en-US" sz="1300" b="0" i="0" kern="1200" dirty="0"/>
            <a:t>7 - Krummholz</a:t>
          </a:r>
          <a:endParaRPr lang="en-US" sz="1300" kern="1200" dirty="0"/>
        </a:p>
      </dsp:txBody>
      <dsp:txXfrm>
        <a:off x="6166587" y="0"/>
        <a:ext cx="2564374" cy="4667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ransition spd="med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7767" y="2649548"/>
            <a:ext cx="10363200" cy="147002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B0F0"/>
                </a:solidFill>
              </a:rPr>
              <a:t>Predicting Forest Cover Types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66128"/>
            <a:ext cx="8534400" cy="1752600"/>
          </a:xfrm>
        </p:spPr>
        <p:txBody>
          <a:bodyPr/>
          <a:lstStyle/>
          <a:p>
            <a:r>
              <a:rPr lang="en-US" sz="2000" dirty="0"/>
              <a:t>Classification Problem</a:t>
            </a:r>
          </a:p>
          <a:p>
            <a:r>
              <a:rPr lang="en-US" sz="1200" dirty="0"/>
              <a:t>Data:(US Geological Survey and USFS)</a:t>
            </a:r>
          </a:p>
        </p:txBody>
      </p:sp>
      <p:pic>
        <p:nvPicPr>
          <p:cNvPr id="1026" name="Picture 2" descr="C:\Users\Anja\Desktop\4ACEPSE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6203" y="439580"/>
            <a:ext cx="1935491" cy="2370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764008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143" y="869786"/>
            <a:ext cx="7437986" cy="5113614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k-NN Approach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29965" y="1604260"/>
            <a:ext cx="3186544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n_neighbours</a:t>
            </a:r>
            <a:r>
              <a:rPr lang="en-US" sz="1600" dirty="0"/>
              <a:t> = 5</a:t>
            </a:r>
            <a:br>
              <a:rPr lang="en-US" sz="1600" dirty="0"/>
            </a:br>
            <a:r>
              <a:rPr lang="en-US" sz="1600" dirty="0"/>
              <a:t>- weight = distance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34583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Predicted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869951"/>
            <a:ext cx="7435272" cy="511174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k-NN Approach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29965" y="1604260"/>
            <a:ext cx="3186544" cy="110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n_neighbours</a:t>
            </a:r>
            <a:r>
              <a:rPr lang="en-US" sz="1600" dirty="0"/>
              <a:t> = 5</a:t>
            </a:r>
            <a:br>
              <a:rPr lang="en-US" sz="1600" dirty="0"/>
            </a:br>
            <a:r>
              <a:rPr lang="en-US" sz="1600" dirty="0"/>
              <a:t>- weight = distance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834583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Actual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637" y="2669151"/>
            <a:ext cx="4861308" cy="334214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k-NN Approach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29965" y="1604260"/>
            <a:ext cx="3186544" cy="110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n_neighbours</a:t>
            </a:r>
            <a:r>
              <a:rPr lang="en-US" sz="1600" dirty="0"/>
              <a:t> = 5</a:t>
            </a:r>
            <a:br>
              <a:rPr lang="en-US" sz="1600" dirty="0"/>
            </a:br>
            <a:r>
              <a:rPr lang="en-US" sz="1600" dirty="0"/>
              <a:t>- weight = distance</a:t>
            </a:r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0050" y="2669308"/>
            <a:ext cx="4863082" cy="3343368"/>
          </a:xfr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214582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Predicted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737928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Actual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273541" y="538047"/>
            <a:ext cx="4084890" cy="1722768"/>
          </a:xfrm>
          <a:prstGeom prst="rect">
            <a:avLst/>
          </a:prstGeom>
        </p:spPr>
        <p:txBody>
          <a:bodyPr vert="horz" lIns="91440" tIns="27432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classifiers</a:t>
            </a: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sz="5600" dirty="0">
                <a:solidFill>
                  <a:schemeClr val="tx1"/>
                </a:solidFill>
              </a:rPr>
              <a:t>precision    recall  f1-score   support</a:t>
            </a:r>
          </a:p>
          <a:p>
            <a:endParaRPr lang="en-US" sz="5600" dirty="0">
              <a:solidFill>
                <a:schemeClr val="tx1"/>
              </a:solidFill>
            </a:endParaRPr>
          </a:p>
          <a:p>
            <a:r>
              <a:rPr lang="en-US" sz="5600" dirty="0">
                <a:solidFill>
                  <a:schemeClr val="tx1"/>
                </a:solidFill>
              </a:rPr>
              <a:t>1             0.98        1.00       0.99      2160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2             0.98        0.99      0.99      2160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3             0.98        1.00      0.99      2160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4             1.00        0.99      0.99      2160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5             1.00        0.98      0.99      2160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6             1.00        0.98      0.99      2160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7             1.00        0.99      1.00      2160</a:t>
            </a:r>
          </a:p>
          <a:p>
            <a:endParaRPr lang="en-US" sz="5600" dirty="0">
              <a:solidFill>
                <a:schemeClr val="tx1"/>
              </a:solidFill>
            </a:endParaRPr>
          </a:p>
          <a:p>
            <a:r>
              <a:rPr lang="en-US" sz="5600" dirty="0" err="1">
                <a:solidFill>
                  <a:schemeClr val="tx1"/>
                </a:solidFill>
              </a:rPr>
              <a:t>avg</a:t>
            </a:r>
            <a:r>
              <a:rPr lang="en-US" sz="5600" dirty="0">
                <a:solidFill>
                  <a:schemeClr val="tx1"/>
                </a:solidFill>
              </a:rPr>
              <a:t> / total  0.99        0.99      0.99     15120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875983"/>
            <a:ext cx="7434903" cy="511149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k-NN Approach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829965" y="1604260"/>
            <a:ext cx="3186544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n_neighbours</a:t>
            </a:r>
            <a:r>
              <a:rPr lang="en-US" sz="1600" dirty="0"/>
              <a:t> = 5</a:t>
            </a:r>
            <a:br>
              <a:rPr lang="en-US" sz="1600" dirty="0"/>
            </a:br>
            <a:r>
              <a:rPr lang="en-US" sz="1600" dirty="0"/>
              <a:t>- weight = uniform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34583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Predicted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k-NN Approach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29965" y="1604260"/>
            <a:ext cx="3186544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n_neighbours</a:t>
            </a:r>
            <a:r>
              <a:rPr lang="en-US" sz="1600" dirty="0"/>
              <a:t> = 5</a:t>
            </a:r>
            <a:br>
              <a:rPr lang="en-US" sz="1600" dirty="0"/>
            </a:br>
            <a:r>
              <a:rPr lang="en-US" sz="1600" dirty="0"/>
              <a:t>- weight = uniform</a:t>
            </a:r>
          </a:p>
        </p:txBody>
      </p:sp>
      <p:pic>
        <p:nvPicPr>
          <p:cNvPr id="12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877454"/>
            <a:ext cx="7434903" cy="5111496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8834583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Actual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k-NN Approach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29965" y="1604260"/>
            <a:ext cx="3186544" cy="110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n_neighbours</a:t>
            </a:r>
            <a:r>
              <a:rPr lang="en-US" sz="1600" dirty="0"/>
              <a:t> = 5</a:t>
            </a:r>
            <a:br>
              <a:rPr lang="en-US" sz="1600" dirty="0"/>
            </a:br>
            <a:r>
              <a:rPr lang="en-US" sz="1600" dirty="0"/>
              <a:t>- weight = distance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37928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Actual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14582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Predicted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73541" y="538047"/>
            <a:ext cx="4084890" cy="1722768"/>
          </a:xfrm>
          <a:prstGeom prst="rect">
            <a:avLst/>
          </a:prstGeom>
        </p:spPr>
        <p:txBody>
          <a:bodyPr vert="horz" lIns="91440" tIns="27432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sz="5600" dirty="0">
                <a:solidFill>
                  <a:schemeClr val="tx1"/>
                </a:solidFill>
              </a:rPr>
              <a:t>Classifiers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sz="5600" dirty="0">
                <a:solidFill>
                  <a:schemeClr val="tx1"/>
                </a:solidFill>
              </a:rPr>
              <a:t>precision    recall  f1-score   support</a:t>
            </a:r>
          </a:p>
          <a:p>
            <a:endParaRPr lang="en-US" sz="5600" dirty="0">
              <a:solidFill>
                <a:schemeClr val="tx1"/>
              </a:solidFill>
            </a:endParaRPr>
          </a:p>
          <a:p>
            <a:r>
              <a:rPr lang="en-US" sz="5600" dirty="0">
                <a:solidFill>
                  <a:schemeClr val="tx1"/>
                </a:solidFill>
              </a:rPr>
              <a:t>          1       0.67      0.68      0.68      2160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          2       0.61      0.55      0.58      2160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          3       0.62      0.64      0.63      2160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          4       0.75      0.85      0.80      2160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          5       0.73      0.78      0.76      2160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          6       0.71      0.59      0.65      2160</a:t>
            </a:r>
          </a:p>
          <a:p>
            <a:r>
              <a:rPr lang="en-US" sz="5600" dirty="0">
                <a:solidFill>
                  <a:schemeClr val="tx1"/>
                </a:solidFill>
              </a:rPr>
              <a:t>          7       0.86      0.88      0.87      2160</a:t>
            </a:r>
          </a:p>
          <a:p>
            <a:endParaRPr lang="en-US" sz="5600" dirty="0">
              <a:solidFill>
                <a:schemeClr val="tx1"/>
              </a:solidFill>
            </a:endParaRPr>
          </a:p>
          <a:p>
            <a:r>
              <a:rPr lang="en-US" sz="5600" dirty="0">
                <a:solidFill>
                  <a:schemeClr val="tx1"/>
                </a:solidFill>
              </a:rPr>
              <a:t>   </a:t>
            </a:r>
            <a:r>
              <a:rPr lang="en-US" sz="5600" dirty="0" err="1">
                <a:solidFill>
                  <a:schemeClr val="tx1"/>
                </a:solidFill>
              </a:rPr>
              <a:t>avg</a:t>
            </a:r>
            <a:r>
              <a:rPr lang="en-US" sz="5600" dirty="0">
                <a:solidFill>
                  <a:schemeClr val="tx1"/>
                </a:solidFill>
              </a:rPr>
              <a:t> / total    0.71      0.71      0.71     15120</a:t>
            </a:r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878" y="2661551"/>
            <a:ext cx="4867933" cy="3346704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60" y="2661551"/>
            <a:ext cx="4867933" cy="334670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877455"/>
            <a:ext cx="7434903" cy="511149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/>
          <a:p>
            <a:pPr lvl="0" defTabSz="914400">
              <a:spcBef>
                <a:spcPct val="0"/>
              </a:spcBef>
            </a:pPr>
            <a:r>
              <a:rPr lang="en-US" sz="3700" dirty="0">
                <a:solidFill>
                  <a:srgbClr val="00B0F0"/>
                </a:solidFill>
              </a:rPr>
              <a:t>k-NN Approach</a:t>
            </a:r>
            <a:br>
              <a:rPr lang="en-US" sz="3700" dirty="0">
                <a:solidFill>
                  <a:srgbClr val="00B0F0"/>
                </a:solidFill>
              </a:rPr>
            </a:br>
            <a:r>
              <a:rPr lang="en-US" sz="3700" dirty="0">
                <a:solidFill>
                  <a:srgbClr val="00B0F0"/>
                </a:solidFill>
              </a:rPr>
              <a:t>full training set  </a:t>
            </a:r>
            <a:r>
              <a:rPr lang="en-US" sz="2100" dirty="0">
                <a:solidFill>
                  <a:srgbClr val="00B0F0"/>
                </a:solidFill>
              </a:rPr>
              <a:t>(</a:t>
            </a:r>
            <a:r>
              <a:rPr lang="en-US" sz="2100" dirty="0" err="1">
                <a:solidFill>
                  <a:srgbClr val="00B0F0"/>
                </a:solidFill>
              </a:rPr>
              <a:t>GridSearch</a:t>
            </a:r>
            <a:r>
              <a:rPr lang="en-US" sz="2100" dirty="0">
                <a:solidFill>
                  <a:srgbClr val="00B0F0"/>
                </a:solidFill>
              </a:rPr>
              <a:t>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834583" y="1588655"/>
            <a:ext cx="3195780" cy="51492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Fitting on all columns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06946" y="5876078"/>
            <a:ext cx="7421417" cy="112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/>
              <a:t>-k = list(range(2, 100))                                       </a:t>
            </a:r>
            <a:r>
              <a:rPr lang="en-US" sz="1400" dirty="0" err="1"/>
              <a:t>params</a:t>
            </a:r>
            <a:r>
              <a:rPr lang="en-US" sz="1400" dirty="0"/>
              <a:t>={'</a:t>
            </a:r>
            <a:r>
              <a:rPr lang="en-US" sz="1400" dirty="0" err="1"/>
              <a:t>n_neighbors':k,'weights</a:t>
            </a:r>
            <a:r>
              <a:rPr lang="en-US" sz="1400" dirty="0"/>
              <a:t>':['</a:t>
            </a:r>
            <a:r>
              <a:rPr lang="en-US" sz="1400" dirty="0" err="1"/>
              <a:t>uniform','distance</a:t>
            </a:r>
            <a:r>
              <a:rPr lang="en-US" sz="1400" dirty="0"/>
              <a:t>'],'metric':['</a:t>
            </a:r>
            <a:r>
              <a:rPr lang="en-US" sz="1400" dirty="0" err="1"/>
              <a:t>euclidean</a:t>
            </a:r>
            <a:r>
              <a:rPr lang="en-US" sz="1400" dirty="0"/>
              <a:t>','</a:t>
            </a:r>
            <a:r>
              <a:rPr lang="en-US" sz="1400" dirty="0" err="1"/>
              <a:t>minkowski</a:t>
            </a:r>
            <a:r>
              <a:rPr lang="en-US" sz="1400" dirty="0"/>
              <a:t>']}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877455"/>
            <a:ext cx="7434904" cy="5111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2" y="877455"/>
            <a:ext cx="7434903" cy="511149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/>
          <a:p>
            <a:pPr lvl="0" defTabSz="914400">
              <a:spcBef>
                <a:spcPct val="0"/>
              </a:spcBef>
            </a:pPr>
            <a:r>
              <a:rPr lang="en-US" sz="3700" dirty="0">
                <a:solidFill>
                  <a:srgbClr val="00B0F0"/>
                </a:solidFill>
              </a:rPr>
              <a:t>k-NN Approach</a:t>
            </a:r>
            <a:br>
              <a:rPr lang="en-US" sz="3700" dirty="0">
                <a:solidFill>
                  <a:srgbClr val="00B0F0"/>
                </a:solidFill>
              </a:rPr>
            </a:br>
            <a:r>
              <a:rPr lang="en-US" sz="3700" dirty="0">
                <a:solidFill>
                  <a:srgbClr val="00B0F0"/>
                </a:solidFill>
              </a:rPr>
              <a:t>full training set  </a:t>
            </a:r>
            <a:r>
              <a:rPr lang="en-US" sz="2100" dirty="0">
                <a:solidFill>
                  <a:srgbClr val="00B0F0"/>
                </a:solidFill>
              </a:rPr>
              <a:t>(</a:t>
            </a:r>
            <a:r>
              <a:rPr lang="en-US" sz="2100" dirty="0" err="1">
                <a:solidFill>
                  <a:srgbClr val="00B0F0"/>
                </a:solidFill>
              </a:rPr>
              <a:t>GridSearch</a:t>
            </a:r>
            <a:r>
              <a:rPr lang="en-US" sz="2100" dirty="0">
                <a:solidFill>
                  <a:srgbClr val="00B0F0"/>
                </a:solidFill>
              </a:rPr>
              <a:t>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834583" y="1588655"/>
            <a:ext cx="3195780" cy="51492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Fitting on 3 columns</a:t>
            </a:r>
          </a:p>
          <a:p>
            <a:pPr lvl="0" defTabSz="914400">
              <a:spcBef>
                <a:spcPct val="0"/>
              </a:spcBef>
            </a:pPr>
            <a:r>
              <a:rPr lang="en-US" dirty="0"/>
              <a:t>['</a:t>
            </a:r>
            <a:r>
              <a:rPr lang="en-US" dirty="0" err="1"/>
              <a:t>Elevation','Slope','Aspect</a:t>
            </a:r>
            <a:r>
              <a:rPr lang="en-US" dirty="0"/>
              <a:t>']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306946" y="5876078"/>
            <a:ext cx="7421417" cy="112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/>
              <a:t>-k = list(range(2, 100))                                       </a:t>
            </a:r>
            <a:r>
              <a:rPr lang="en-US" sz="1400" dirty="0" err="1"/>
              <a:t>params</a:t>
            </a:r>
            <a:r>
              <a:rPr lang="en-US" sz="1400" dirty="0"/>
              <a:t>={'</a:t>
            </a:r>
            <a:r>
              <a:rPr lang="en-US" sz="1400" dirty="0" err="1"/>
              <a:t>n_neighbors':k,'weights</a:t>
            </a:r>
            <a:r>
              <a:rPr lang="en-US" sz="1400" dirty="0"/>
              <a:t>':['</a:t>
            </a:r>
            <a:r>
              <a:rPr lang="en-US" sz="1400" dirty="0" err="1"/>
              <a:t>uniform','distance</a:t>
            </a:r>
            <a:r>
              <a:rPr lang="en-US" sz="1400" dirty="0"/>
              <a:t>'],'metric':['</a:t>
            </a:r>
            <a:r>
              <a:rPr lang="en-US" sz="1400" dirty="0" err="1"/>
              <a:t>euclidean</a:t>
            </a:r>
            <a:r>
              <a:rPr lang="en-US" sz="1400" dirty="0"/>
              <a:t>','</a:t>
            </a:r>
            <a:r>
              <a:rPr lang="en-US" sz="1400" dirty="0" err="1"/>
              <a:t>minkowski</a:t>
            </a:r>
            <a:r>
              <a:rPr lang="en-US" sz="1400" dirty="0"/>
              <a:t>']}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144" y="869786"/>
            <a:ext cx="7437984" cy="5113614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Decision Tree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29965" y="1604260"/>
            <a:ext cx="3186544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34583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Predicted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490857" y="1604260"/>
            <a:ext cx="3525652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/>
              <a:t>max_depth</a:t>
            </a:r>
            <a:r>
              <a:rPr lang="en-US" sz="1600" dirty="0"/>
              <a:t> = 10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/>
              <a:t>Top Features:</a:t>
            </a:r>
          </a:p>
          <a:p>
            <a:r>
              <a:rPr lang="en-US" sz="1100" dirty="0"/>
              <a:t> </a:t>
            </a:r>
          </a:p>
          <a:p>
            <a:endParaRPr lang="en-US" sz="1100" dirty="0"/>
          </a:p>
          <a:p>
            <a:r>
              <a:rPr lang="en-US" sz="1100" dirty="0"/>
              <a:t>Features  Importance Score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Elevation                                   0.533812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err="1"/>
              <a:t>Horizontal_Distance_To_Hydrology</a:t>
            </a:r>
            <a:r>
              <a:rPr lang="en-US" sz="1100" dirty="0"/>
              <a:t>        0.064007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err="1"/>
              <a:t>Horizontal_Distance_To_Fire_Points</a:t>
            </a:r>
            <a:r>
              <a:rPr lang="en-US" sz="1100" dirty="0"/>
              <a:t>       0.064001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err="1"/>
              <a:t>Horizontal_Distance_To_Roadways</a:t>
            </a:r>
            <a:r>
              <a:rPr lang="en-US" sz="1100" dirty="0"/>
              <a:t>         0.055384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 Hillshade_9am                              0.052884</a:t>
            </a:r>
          </a:p>
        </p:txBody>
      </p:sp>
    </p:spTree>
    <p:extLst>
      <p:ext uri="{BB962C8B-B14F-4D97-AF65-F5344CB8AC3E}">
        <p14:creationId xmlns:p14="http://schemas.microsoft.com/office/powerpoint/2010/main" val="255605379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144" y="869786"/>
            <a:ext cx="7437984" cy="5113613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Decision Tree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490857" y="1604260"/>
            <a:ext cx="3525652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/>
              <a:t>max_depth</a:t>
            </a:r>
            <a:r>
              <a:rPr lang="en-US" sz="1600" dirty="0"/>
              <a:t> = 10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endParaRPr lang="en-US" sz="11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34583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344382105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9965" y="443345"/>
            <a:ext cx="3195780" cy="563418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solidFill>
                  <a:srgbClr val="00B0F0"/>
                </a:solidFill>
              </a:rPr>
              <a:t>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9965" y="1068550"/>
            <a:ext cx="3186544" cy="5101341"/>
          </a:xfrm>
        </p:spPr>
        <p:txBody>
          <a:bodyPr>
            <a:normAutofit fontScale="85000" lnSpcReduction="10000"/>
          </a:bodyPr>
          <a:lstStyle/>
          <a:p>
            <a:pPr marL="1588" indent="-1588" fontAlgn="base">
              <a:buNone/>
            </a:pPr>
            <a:r>
              <a:rPr lang="en-US" sz="1900" dirty="0"/>
              <a:t>In this competition you are asked to predict the forest cover type. The actual forest cover type for a given 30 x 30 meter cell was determined from US Forest Service (USFS) Region 2 Resource Information System data. Independent variables were then derived from data obtained from the US Geological Survey and USFS. </a:t>
            </a:r>
          </a:p>
          <a:p>
            <a:pPr fontAlgn="base">
              <a:buNone/>
            </a:pPr>
            <a:endParaRPr lang="en-US" sz="1900" dirty="0"/>
          </a:p>
          <a:p>
            <a:pPr marL="1588" indent="-1588" fontAlgn="base">
              <a:buNone/>
            </a:pPr>
            <a:r>
              <a:rPr lang="en-US" sz="2100" dirty="0"/>
              <a:t>This study area includes four wilderness areas located in the Roosevelt National Forest of northern Colorado. These areas represent forests with minimal human-caused disturbances, so that existing forest cover types are more a result of ecological processes rather than forest management practices.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609600"/>
            <a:ext cx="7919156" cy="55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3653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737928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Actual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14582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Predicted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73541" y="538047"/>
            <a:ext cx="4084890" cy="1722768"/>
          </a:xfrm>
          <a:prstGeom prst="rect">
            <a:avLst/>
          </a:prstGeom>
        </p:spPr>
        <p:txBody>
          <a:bodyPr vert="horz" lIns="91440" tIns="27432" rIns="91440" bIns="45720" rtlCol="0" anchor="b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    Classifiers precision    recall  f1-score   support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1       0.79      0.78      0.78      2160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2       0.78      0.65      0.71      2160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3       0.79      0.78      0.78      2160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4       0.93      0.96      0.95      2160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5       0.80      0.93      0.86      2160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6       0.81      0.80      0.80      2160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7       0.94      0.96      0.95      2160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avg</a:t>
            </a:r>
            <a:r>
              <a:rPr lang="en-US" dirty="0">
                <a:solidFill>
                  <a:schemeClr val="tx1"/>
                </a:solidFill>
              </a:rPr>
              <a:t> / total    0.83      0.84      0.83     15120</a:t>
            </a:r>
            <a:endParaRPr lang="en-US" sz="5600" dirty="0">
              <a:solidFill>
                <a:schemeClr val="tx1"/>
              </a:solidFill>
            </a:endParaRPr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878" y="2661551"/>
            <a:ext cx="4867933" cy="3346704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60" y="2661551"/>
            <a:ext cx="4867933" cy="33467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Decision Tree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829965" y="1604260"/>
            <a:ext cx="3186544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max_depth</a:t>
            </a:r>
            <a:r>
              <a:rPr lang="en-US" sz="1600" dirty="0"/>
              <a:t> = 10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158737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144" y="869786"/>
            <a:ext cx="7437984" cy="5113613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Decision Tree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29965" y="1604260"/>
            <a:ext cx="3186544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US" sz="1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34583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Predicted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490857" y="1604260"/>
            <a:ext cx="3525652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/>
              <a:t>max_depth</a:t>
            </a:r>
            <a:r>
              <a:rPr lang="en-US" sz="1600" dirty="0"/>
              <a:t> = 20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/>
              <a:t>Top Features:</a:t>
            </a:r>
          </a:p>
          <a:p>
            <a:r>
              <a:rPr lang="en-US" sz="1100" dirty="0"/>
              <a:t> </a:t>
            </a:r>
          </a:p>
          <a:p>
            <a:endParaRPr lang="en-US" sz="1100" dirty="0"/>
          </a:p>
          <a:p>
            <a:r>
              <a:rPr lang="en-US" sz="1100" dirty="0"/>
              <a:t> Features  Importance Score</a:t>
            </a:r>
          </a:p>
          <a:p>
            <a:endParaRPr lang="en-US" sz="1100" dirty="0"/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Elevation                                0.412976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err="1"/>
              <a:t>Horizontal_Distance_To_Fire_Points</a:t>
            </a:r>
            <a:r>
              <a:rPr lang="en-US" sz="1100" dirty="0"/>
              <a:t>   0.080582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err="1"/>
              <a:t>Horizontal_Distance_To_Roadways</a:t>
            </a:r>
            <a:r>
              <a:rPr lang="en-US" sz="1100" dirty="0"/>
              <a:t>     0.077953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err="1"/>
              <a:t>Horizontal_Distance_To_Hydrology</a:t>
            </a:r>
            <a:r>
              <a:rPr lang="en-US" sz="1100" dirty="0"/>
              <a:t>     0.052884</a:t>
            </a:r>
          </a:p>
        </p:txBody>
      </p:sp>
    </p:spTree>
    <p:extLst>
      <p:ext uri="{BB962C8B-B14F-4D97-AF65-F5344CB8AC3E}">
        <p14:creationId xmlns:p14="http://schemas.microsoft.com/office/powerpoint/2010/main" val="382682716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144" y="869786"/>
            <a:ext cx="7437984" cy="5113613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Decision Tree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29965" y="1604260"/>
            <a:ext cx="3186544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max_depth</a:t>
            </a:r>
            <a:r>
              <a:rPr lang="en-US" sz="1600" dirty="0"/>
              <a:t> = 20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34583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559734042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737928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Actual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14582" y="6253017"/>
            <a:ext cx="3195780" cy="4849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Predicted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73541" y="538047"/>
            <a:ext cx="4084890" cy="1722768"/>
          </a:xfrm>
          <a:prstGeom prst="rect">
            <a:avLst/>
          </a:prstGeom>
        </p:spPr>
        <p:txBody>
          <a:bodyPr vert="horz" lIns="91440" tIns="27432" rIns="91440" bIns="45720" rtlCol="0" anchor="b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    Classifiers precision    recall  f1-score   support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1       0.99      0.99      0.99      2160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2       0.99      0.96      0.98      2160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3       1.00      0.99      1.00      2160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4       1.00      1.00      1.00      2160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5       0.96      1.00      0.98      2160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6       0.99      1.00      1.00      2160</a:t>
            </a:r>
          </a:p>
          <a:p>
            <a:r>
              <a:rPr lang="en-US" dirty="0">
                <a:solidFill>
                  <a:schemeClr val="tx1"/>
                </a:solidFill>
              </a:rPr>
              <a:t>          7       1.00      1.00      1.00      2160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avg</a:t>
            </a:r>
            <a:r>
              <a:rPr lang="en-US" dirty="0">
                <a:solidFill>
                  <a:schemeClr val="tx1"/>
                </a:solidFill>
              </a:rPr>
              <a:t> / total   0.99      0.99      0.99     15120</a:t>
            </a:r>
            <a:endParaRPr lang="en-US" sz="5600" dirty="0">
              <a:solidFill>
                <a:schemeClr val="tx1"/>
              </a:solidFill>
            </a:endParaRPr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878" y="2665393"/>
            <a:ext cx="4867933" cy="3346704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61" y="2661551"/>
            <a:ext cx="4867931" cy="33467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Decision Tree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full training set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829965" y="1604260"/>
            <a:ext cx="3186544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max_depth</a:t>
            </a:r>
            <a:r>
              <a:rPr lang="en-US" sz="1600" dirty="0"/>
              <a:t> = 20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7628754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877455"/>
            <a:ext cx="7434903" cy="511149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/>
          <a:p>
            <a:pPr lvl="0" defTabSz="914400">
              <a:spcBef>
                <a:spcPct val="0"/>
              </a:spcBef>
            </a:pPr>
            <a:r>
              <a:rPr lang="en-US" sz="3700" dirty="0">
                <a:solidFill>
                  <a:srgbClr val="00B0F0"/>
                </a:solidFill>
              </a:rPr>
              <a:t>Random Forest</a:t>
            </a:r>
            <a:br>
              <a:rPr lang="en-US" sz="3700" dirty="0">
                <a:solidFill>
                  <a:srgbClr val="00B0F0"/>
                </a:solidFill>
              </a:rPr>
            </a:br>
            <a:r>
              <a:rPr lang="en-US" sz="3700" dirty="0">
                <a:solidFill>
                  <a:srgbClr val="00B0F0"/>
                </a:solidFill>
              </a:rPr>
              <a:t>full training  </a:t>
            </a:r>
            <a:r>
              <a:rPr lang="en-US" sz="2100" dirty="0">
                <a:solidFill>
                  <a:srgbClr val="00B0F0"/>
                </a:solidFill>
              </a:rPr>
              <a:t>(</a:t>
            </a:r>
            <a:r>
              <a:rPr lang="en-US" sz="2100" dirty="0" err="1">
                <a:solidFill>
                  <a:srgbClr val="00B0F0"/>
                </a:solidFill>
              </a:rPr>
              <a:t>GridSearch</a:t>
            </a:r>
            <a:r>
              <a:rPr lang="en-US" sz="2100" dirty="0">
                <a:solidFill>
                  <a:srgbClr val="00B0F0"/>
                </a:solidFill>
              </a:rPr>
              <a:t>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834583" y="1588655"/>
            <a:ext cx="3195780" cy="51492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All columns</a:t>
            </a:r>
          </a:p>
          <a:p>
            <a:pPr lvl="0" defTabSz="914400">
              <a:spcBef>
                <a:spcPct val="0"/>
              </a:spcBef>
            </a:pPr>
            <a:endParaRPr lang="en-US" sz="2000" dirty="0">
              <a:solidFill>
                <a:srgbClr val="FF3399"/>
              </a:solidFill>
            </a:endParaRPr>
          </a:p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Best Estimator parameters:</a:t>
            </a:r>
          </a:p>
          <a:p>
            <a:r>
              <a:rPr lang="en-US" sz="800" dirty="0"/>
              <a:t> criterion='</a:t>
            </a:r>
            <a:r>
              <a:rPr lang="en-US" sz="800" dirty="0" err="1"/>
              <a:t>gini</a:t>
            </a:r>
            <a:r>
              <a:rPr lang="en-US" sz="800" dirty="0"/>
              <a:t>', </a:t>
            </a:r>
            <a:r>
              <a:rPr lang="en-US" sz="800" dirty="0" err="1"/>
              <a:t>max_depth</a:t>
            </a:r>
            <a:r>
              <a:rPr lang="en-US" sz="800" dirty="0"/>
              <a:t>=20, </a:t>
            </a:r>
            <a:r>
              <a:rPr lang="en-US" sz="800" dirty="0" err="1"/>
              <a:t>max_features</a:t>
            </a:r>
            <a:r>
              <a:rPr lang="en-US" sz="800" dirty="0"/>
              <a:t>='auto',</a:t>
            </a:r>
          </a:p>
          <a:p>
            <a:r>
              <a:rPr lang="en-US" sz="800" dirty="0"/>
              <a:t>            </a:t>
            </a:r>
            <a:r>
              <a:rPr lang="en-US" sz="800" dirty="0" err="1"/>
              <a:t>max_leaf_nodes</a:t>
            </a:r>
            <a:r>
              <a:rPr lang="en-US" sz="800" dirty="0"/>
              <a:t>=None, </a:t>
            </a:r>
            <a:r>
              <a:rPr lang="en-US" sz="800" dirty="0" err="1"/>
              <a:t>min_impurity_split</a:t>
            </a:r>
            <a:r>
              <a:rPr lang="en-US" sz="800" dirty="0"/>
              <a:t>=1e-07,</a:t>
            </a:r>
          </a:p>
          <a:p>
            <a:r>
              <a:rPr lang="en-US" sz="800" dirty="0"/>
              <a:t>            </a:t>
            </a:r>
            <a:r>
              <a:rPr lang="en-US" sz="800" dirty="0" err="1"/>
              <a:t>min_samples_leaf</a:t>
            </a:r>
            <a:r>
              <a:rPr lang="en-US" sz="800" dirty="0"/>
              <a:t>=1, </a:t>
            </a:r>
            <a:r>
              <a:rPr lang="en-US" sz="800" dirty="0" err="1"/>
              <a:t>min_samples_split</a:t>
            </a:r>
            <a:r>
              <a:rPr lang="en-US" sz="800" dirty="0"/>
              <a:t>=2,n_estimators=200</a:t>
            </a:r>
          </a:p>
          <a:p>
            <a:endParaRPr lang="en-US" sz="900" dirty="0">
              <a:solidFill>
                <a:srgbClr val="FF3399"/>
              </a:solidFill>
            </a:endParaRPr>
          </a:p>
          <a:p>
            <a:r>
              <a:rPr lang="en-US" sz="900" b="1" dirty="0"/>
              <a:t>   Classifiers precision  recall  f1-score   support</a:t>
            </a:r>
          </a:p>
          <a:p>
            <a:endParaRPr lang="en-US" sz="900" dirty="0"/>
          </a:p>
          <a:p>
            <a:r>
              <a:rPr lang="en-US" sz="900" dirty="0"/>
              <a:t>          1       1.00      1.00      1.00      2160</a:t>
            </a:r>
          </a:p>
          <a:p>
            <a:r>
              <a:rPr lang="en-US" sz="900" dirty="0"/>
              <a:t>          2       1.00      0.99      1.00      2160</a:t>
            </a:r>
          </a:p>
          <a:p>
            <a:r>
              <a:rPr lang="en-US" sz="900" dirty="0"/>
              <a:t>          3       1.00      1.00      1.00      2160</a:t>
            </a:r>
          </a:p>
          <a:p>
            <a:r>
              <a:rPr lang="en-US" sz="900" dirty="0"/>
              <a:t>          4       1.00      1.00      1.00      2160</a:t>
            </a:r>
          </a:p>
          <a:p>
            <a:r>
              <a:rPr lang="en-US" sz="900" dirty="0"/>
              <a:t>          5       0.99      1.00      0.99      2160</a:t>
            </a:r>
          </a:p>
          <a:p>
            <a:r>
              <a:rPr lang="en-US" sz="900" dirty="0"/>
              <a:t>          6       1.00      1.00      1.00      2160</a:t>
            </a:r>
          </a:p>
          <a:p>
            <a:r>
              <a:rPr lang="en-US" sz="900" dirty="0"/>
              <a:t>          7       1.00      1.00      1.00      2160</a:t>
            </a:r>
          </a:p>
          <a:p>
            <a:endParaRPr lang="en-US" sz="900" dirty="0"/>
          </a:p>
          <a:p>
            <a:r>
              <a:rPr lang="en-US" sz="900" dirty="0"/>
              <a:t>         </a:t>
            </a:r>
            <a:r>
              <a:rPr lang="en-US" sz="900" dirty="0" err="1"/>
              <a:t>Avg</a:t>
            </a:r>
            <a:r>
              <a:rPr lang="en-US" sz="900" dirty="0"/>
              <a:t>/Tot 1.00      1.00      1.00     15120</a:t>
            </a:r>
          </a:p>
          <a:p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r>
              <a:rPr lang="en-US" sz="900" b="1" dirty="0"/>
              <a:t>    Features  Importance Score</a:t>
            </a:r>
          </a:p>
          <a:p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Elevation                               0.412976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Horizontal_Distance_To_Fire_Points</a:t>
            </a:r>
            <a:r>
              <a:rPr lang="en-US" sz="900" dirty="0"/>
              <a:t>   0.080582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Horizontal_Distance_To_Roadways</a:t>
            </a:r>
            <a:r>
              <a:rPr lang="en-US" sz="900" dirty="0"/>
              <a:t>     0.077953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Horizontal_Distance_To_Hydrology</a:t>
            </a:r>
            <a:r>
              <a:rPr lang="en-US" sz="900" dirty="0"/>
              <a:t>     0.063622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Hillshade_9am                          0.057822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06946" y="5876078"/>
            <a:ext cx="7421417" cy="112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parameters = {'</a:t>
            </a:r>
            <a:r>
              <a:rPr lang="en-US" sz="1600" dirty="0" err="1"/>
              <a:t>n_estimators</a:t>
            </a:r>
            <a:r>
              <a:rPr lang="en-US" sz="1600" dirty="0"/>
              <a:t>':[10,50,100,200],'</a:t>
            </a:r>
            <a:r>
              <a:rPr lang="en-US" sz="1600" dirty="0" err="1"/>
              <a:t>class_weight</a:t>
            </a:r>
            <a:r>
              <a:rPr lang="en-US" sz="1600" dirty="0"/>
              <a:t>':['</a:t>
            </a:r>
            <a:r>
              <a:rPr lang="en-US" sz="1600" dirty="0" err="1"/>
              <a:t>balanced',None</a:t>
            </a:r>
            <a:r>
              <a:rPr lang="en-US" sz="1600" dirty="0"/>
              <a:t>]</a:t>
            </a:r>
          </a:p>
          <a:p>
            <a:r>
              <a:rPr lang="en-US" sz="1600" dirty="0"/>
              <a:t>             ,'</a:t>
            </a:r>
            <a:r>
              <a:rPr lang="en-US" sz="1600" dirty="0" err="1"/>
              <a:t>max_depth</a:t>
            </a:r>
            <a:r>
              <a:rPr lang="en-US" sz="1600" dirty="0"/>
              <a:t>':[5,6,7,8,10,20],'</a:t>
            </a:r>
            <a:r>
              <a:rPr lang="en-US" sz="1600" dirty="0" err="1"/>
              <a:t>min_samples_leaf</a:t>
            </a:r>
            <a:r>
              <a:rPr lang="en-US" sz="1600" dirty="0"/>
              <a:t>':[1,3,5]}</a:t>
            </a:r>
          </a:p>
        </p:txBody>
      </p:sp>
    </p:spTree>
    <p:extLst>
      <p:ext uri="{BB962C8B-B14F-4D97-AF65-F5344CB8AC3E}">
        <p14:creationId xmlns:p14="http://schemas.microsoft.com/office/powerpoint/2010/main" val="19890530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877455"/>
            <a:ext cx="7434903" cy="511149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/>
          <a:p>
            <a:pPr lvl="0" defTabSz="914400">
              <a:spcBef>
                <a:spcPct val="0"/>
              </a:spcBef>
            </a:pPr>
            <a:r>
              <a:rPr lang="en-US" sz="3700" dirty="0">
                <a:solidFill>
                  <a:srgbClr val="00B0F0"/>
                </a:solidFill>
              </a:rPr>
              <a:t>Random Forest</a:t>
            </a:r>
            <a:br>
              <a:rPr lang="en-US" sz="3700" dirty="0">
                <a:solidFill>
                  <a:srgbClr val="00B0F0"/>
                </a:solidFill>
              </a:rPr>
            </a:br>
            <a:r>
              <a:rPr lang="en-US" sz="3700" dirty="0">
                <a:solidFill>
                  <a:srgbClr val="00B0F0"/>
                </a:solidFill>
              </a:rPr>
              <a:t>full training  </a:t>
            </a:r>
            <a:r>
              <a:rPr lang="en-US" sz="2100" dirty="0">
                <a:solidFill>
                  <a:srgbClr val="00B0F0"/>
                </a:solidFill>
              </a:rPr>
              <a:t>(</a:t>
            </a:r>
            <a:r>
              <a:rPr lang="en-US" sz="2100" dirty="0" err="1">
                <a:solidFill>
                  <a:srgbClr val="00B0F0"/>
                </a:solidFill>
              </a:rPr>
              <a:t>GridSearch</a:t>
            </a:r>
            <a:r>
              <a:rPr lang="en-US" sz="2100" dirty="0">
                <a:solidFill>
                  <a:srgbClr val="00B0F0"/>
                </a:solidFill>
              </a:rPr>
              <a:t>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834583" y="1588655"/>
            <a:ext cx="3195780" cy="51492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All columns</a:t>
            </a:r>
          </a:p>
          <a:p>
            <a:pPr lvl="0" defTabSz="914400">
              <a:spcBef>
                <a:spcPct val="0"/>
              </a:spcBef>
            </a:pPr>
            <a:endParaRPr lang="en-US" sz="2000" dirty="0">
              <a:solidFill>
                <a:srgbClr val="FF3399"/>
              </a:solidFill>
            </a:endParaRPr>
          </a:p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Best Estimator parameters:</a:t>
            </a:r>
          </a:p>
          <a:p>
            <a:r>
              <a:rPr lang="en-US" sz="800" dirty="0"/>
              <a:t>criterion='</a:t>
            </a:r>
            <a:r>
              <a:rPr lang="en-US" sz="800" dirty="0" err="1"/>
              <a:t>gini</a:t>
            </a:r>
            <a:r>
              <a:rPr lang="en-US" sz="800" dirty="0"/>
              <a:t>', </a:t>
            </a:r>
            <a:r>
              <a:rPr lang="en-US" sz="800" dirty="0" err="1"/>
              <a:t>max_depth</a:t>
            </a:r>
            <a:r>
              <a:rPr lang="en-US" sz="800" dirty="0"/>
              <a:t>=20, </a:t>
            </a:r>
            <a:r>
              <a:rPr lang="en-US" sz="800" dirty="0" err="1"/>
              <a:t>max_features</a:t>
            </a:r>
            <a:r>
              <a:rPr lang="en-US" sz="800" dirty="0"/>
              <a:t>='auto',</a:t>
            </a:r>
          </a:p>
          <a:p>
            <a:r>
              <a:rPr lang="en-US" sz="800" dirty="0"/>
              <a:t>            </a:t>
            </a:r>
            <a:r>
              <a:rPr lang="en-US" sz="800" dirty="0" err="1"/>
              <a:t>max_leaf_nodes</a:t>
            </a:r>
            <a:r>
              <a:rPr lang="en-US" sz="800" dirty="0"/>
              <a:t>=None, </a:t>
            </a:r>
            <a:r>
              <a:rPr lang="en-US" sz="800" dirty="0" err="1"/>
              <a:t>min_impurity_split</a:t>
            </a:r>
            <a:r>
              <a:rPr lang="en-US" sz="800" dirty="0"/>
              <a:t>=1e-07,</a:t>
            </a:r>
          </a:p>
          <a:p>
            <a:r>
              <a:rPr lang="en-US" sz="800" dirty="0"/>
              <a:t>            </a:t>
            </a:r>
            <a:r>
              <a:rPr lang="en-US" sz="800" dirty="0" err="1"/>
              <a:t>min_samples_leaf</a:t>
            </a:r>
            <a:r>
              <a:rPr lang="en-US" sz="800" dirty="0"/>
              <a:t>=3, </a:t>
            </a:r>
            <a:r>
              <a:rPr lang="en-US" sz="800" dirty="0" err="1"/>
              <a:t>min_samples_split</a:t>
            </a:r>
            <a:r>
              <a:rPr lang="en-US" sz="800" dirty="0"/>
              <a:t>=2,n_estimators=200</a:t>
            </a:r>
          </a:p>
          <a:p>
            <a:endParaRPr lang="en-US" sz="900" dirty="0">
              <a:solidFill>
                <a:srgbClr val="FF3399"/>
              </a:solidFill>
            </a:endParaRPr>
          </a:p>
          <a:p>
            <a:r>
              <a:rPr lang="en-US" sz="900" b="1" dirty="0"/>
              <a:t>Classifiers</a:t>
            </a:r>
            <a:r>
              <a:rPr lang="en-US" sz="1100" b="1" dirty="0"/>
              <a:t>  </a:t>
            </a:r>
            <a:r>
              <a:rPr lang="en-US" sz="900" b="1" dirty="0"/>
              <a:t>precision  recall  f1-score   support</a:t>
            </a:r>
          </a:p>
          <a:p>
            <a:endParaRPr lang="en-US" sz="900" dirty="0"/>
          </a:p>
          <a:p>
            <a:r>
              <a:rPr lang="en-US" sz="900" dirty="0"/>
              <a:t>       1       0.95      0.92      0.93      2160</a:t>
            </a:r>
          </a:p>
          <a:p>
            <a:r>
              <a:rPr lang="en-US" sz="900" dirty="0"/>
              <a:t>       2       0.95      0.88      0.92      2160</a:t>
            </a:r>
          </a:p>
          <a:p>
            <a:r>
              <a:rPr lang="en-US" sz="900" dirty="0"/>
              <a:t>       3       0.96      0.95      0.95      2160</a:t>
            </a:r>
          </a:p>
          <a:p>
            <a:r>
              <a:rPr lang="en-US" sz="900" dirty="0"/>
              <a:t>       4       0.96      0.99      0.98      2160</a:t>
            </a:r>
          </a:p>
          <a:p>
            <a:r>
              <a:rPr lang="en-US" sz="900" dirty="0"/>
              <a:t>       5       0.94      0.98      0.96      2160</a:t>
            </a:r>
          </a:p>
          <a:p>
            <a:r>
              <a:rPr lang="en-US" sz="900" dirty="0"/>
              <a:t>       6       0.95      0.97      0.96      2160</a:t>
            </a:r>
          </a:p>
          <a:p>
            <a:r>
              <a:rPr lang="en-US" sz="900" dirty="0"/>
              <a:t>       7       0.97      0.99      0.98      2160</a:t>
            </a:r>
          </a:p>
          <a:p>
            <a:endParaRPr lang="en-US" sz="900" dirty="0"/>
          </a:p>
          <a:p>
            <a:r>
              <a:rPr lang="en-US" sz="800" dirty="0" err="1"/>
              <a:t>Avg</a:t>
            </a:r>
            <a:r>
              <a:rPr lang="en-US" sz="800" dirty="0"/>
              <a:t> / total       </a:t>
            </a:r>
            <a:r>
              <a:rPr lang="en-US" sz="900" dirty="0"/>
              <a:t>0.96      0.96      0.96     15120</a:t>
            </a:r>
          </a:p>
          <a:p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endParaRPr lang="en-US" sz="900" dirty="0">
              <a:solidFill>
                <a:srgbClr val="FF3399"/>
              </a:solidFill>
              <a:latin typeface="+mj-lt"/>
              <a:ea typeface="+mj-ea"/>
              <a:cs typeface="+mj-cs"/>
            </a:endParaRPr>
          </a:p>
          <a:p>
            <a:r>
              <a:rPr lang="en-US" sz="900" dirty="0"/>
              <a:t> </a:t>
            </a:r>
            <a:r>
              <a:rPr lang="en-US" sz="900" b="1" dirty="0"/>
              <a:t>Features  Importance Score</a:t>
            </a:r>
          </a:p>
          <a:p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Elevation                                     0.412976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Horizontal_Distance_To_Fire_Points</a:t>
            </a:r>
            <a:r>
              <a:rPr lang="en-US" sz="900" dirty="0"/>
              <a:t>         0.080582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Horizontal_Distance_To_Roadways</a:t>
            </a:r>
            <a:r>
              <a:rPr lang="en-US" sz="900" dirty="0"/>
              <a:t>           0.077953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Horizontal_Distance_To_Hydrology</a:t>
            </a:r>
            <a:r>
              <a:rPr lang="en-US" sz="900" dirty="0"/>
              <a:t>           0.063622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Hillshade_9am                                0.057822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06946" y="5876078"/>
            <a:ext cx="7421417" cy="112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parameters = {'</a:t>
            </a:r>
            <a:r>
              <a:rPr lang="en-US" sz="1600" dirty="0" err="1"/>
              <a:t>n_estimators</a:t>
            </a:r>
            <a:r>
              <a:rPr lang="en-US" sz="1600" dirty="0"/>
              <a:t>':[10,50,100,200],'</a:t>
            </a:r>
            <a:r>
              <a:rPr lang="en-US" sz="1600" dirty="0" err="1"/>
              <a:t>class_weight</a:t>
            </a:r>
            <a:r>
              <a:rPr lang="en-US" sz="1600" dirty="0"/>
              <a:t>':['</a:t>
            </a:r>
            <a:r>
              <a:rPr lang="en-US" sz="1600" dirty="0" err="1"/>
              <a:t>balanced',None</a:t>
            </a:r>
            <a:r>
              <a:rPr lang="en-US" sz="1600" dirty="0"/>
              <a:t>]</a:t>
            </a:r>
          </a:p>
          <a:p>
            <a:r>
              <a:rPr lang="en-US" sz="1600" dirty="0"/>
              <a:t>             ,'</a:t>
            </a:r>
            <a:r>
              <a:rPr lang="en-US" sz="1600" dirty="0" err="1"/>
              <a:t>max_depth</a:t>
            </a:r>
            <a:r>
              <a:rPr lang="en-US" sz="1600" dirty="0"/>
              <a:t>':[5,6,7,8,10,20],'</a:t>
            </a:r>
            <a:r>
              <a:rPr lang="en-US" sz="1600" dirty="0" err="1"/>
              <a:t>min_samples_leaf</a:t>
            </a:r>
            <a:r>
              <a:rPr lang="en-US" sz="1600" dirty="0"/>
              <a:t>':[3,5]}</a:t>
            </a:r>
          </a:p>
        </p:txBody>
      </p:sp>
    </p:spTree>
    <p:extLst>
      <p:ext uri="{BB962C8B-B14F-4D97-AF65-F5344CB8AC3E}">
        <p14:creationId xmlns:p14="http://schemas.microsoft.com/office/powerpoint/2010/main" val="313840662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877455"/>
            <a:ext cx="7434903" cy="511149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/>
          <a:p>
            <a:pPr lvl="0" defTabSz="914400">
              <a:spcBef>
                <a:spcPct val="0"/>
              </a:spcBef>
            </a:pPr>
            <a:r>
              <a:rPr lang="en-US" sz="3700" dirty="0">
                <a:solidFill>
                  <a:srgbClr val="00B0F0"/>
                </a:solidFill>
              </a:rPr>
              <a:t>Random Forest</a:t>
            </a:r>
            <a:br>
              <a:rPr lang="en-US" sz="3700" dirty="0">
                <a:solidFill>
                  <a:srgbClr val="00B0F0"/>
                </a:solidFill>
              </a:rPr>
            </a:br>
            <a:r>
              <a:rPr lang="en-US" sz="3700" dirty="0">
                <a:solidFill>
                  <a:srgbClr val="00B0F0"/>
                </a:solidFill>
              </a:rPr>
              <a:t>full training  </a:t>
            </a:r>
            <a:r>
              <a:rPr lang="en-US" sz="2100" dirty="0">
                <a:solidFill>
                  <a:srgbClr val="00B0F0"/>
                </a:solidFill>
              </a:rPr>
              <a:t>(</a:t>
            </a:r>
            <a:r>
              <a:rPr lang="en-US" sz="2100" dirty="0" err="1">
                <a:solidFill>
                  <a:srgbClr val="00B0F0"/>
                </a:solidFill>
              </a:rPr>
              <a:t>GridSearch</a:t>
            </a:r>
            <a:r>
              <a:rPr lang="en-US" sz="2100" dirty="0">
                <a:solidFill>
                  <a:srgbClr val="00B0F0"/>
                </a:solidFill>
              </a:rPr>
              <a:t>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834583" y="1588655"/>
            <a:ext cx="3195780" cy="51492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All columns</a:t>
            </a:r>
          </a:p>
          <a:p>
            <a:pPr lvl="0" defTabSz="914400">
              <a:spcBef>
                <a:spcPct val="0"/>
              </a:spcBef>
            </a:pPr>
            <a:endParaRPr lang="en-US" sz="2000" dirty="0">
              <a:solidFill>
                <a:srgbClr val="FF3399"/>
              </a:solidFill>
            </a:endParaRPr>
          </a:p>
          <a:p>
            <a:pPr lvl="0" defTabSz="914400">
              <a:spcBef>
                <a:spcPct val="0"/>
              </a:spcBef>
            </a:pPr>
            <a:r>
              <a:rPr lang="en-US" sz="2000" dirty="0">
                <a:solidFill>
                  <a:srgbClr val="FF3399"/>
                </a:solidFill>
              </a:rPr>
              <a:t>Best Estimator parameters:</a:t>
            </a:r>
          </a:p>
          <a:p>
            <a:r>
              <a:rPr lang="en-US" sz="800" dirty="0"/>
              <a:t> criterion='</a:t>
            </a:r>
            <a:r>
              <a:rPr lang="en-US" sz="800" dirty="0" err="1"/>
              <a:t>gini</a:t>
            </a:r>
            <a:r>
              <a:rPr lang="en-US" sz="800" dirty="0"/>
              <a:t>', </a:t>
            </a:r>
            <a:r>
              <a:rPr lang="en-US" sz="800" dirty="0" err="1"/>
              <a:t>max_depth</a:t>
            </a:r>
            <a:r>
              <a:rPr lang="en-US" sz="800" dirty="0"/>
              <a:t>=20, </a:t>
            </a:r>
            <a:r>
              <a:rPr lang="en-US" sz="800" dirty="0" err="1"/>
              <a:t>max_features</a:t>
            </a:r>
            <a:r>
              <a:rPr lang="en-US" sz="800" dirty="0"/>
              <a:t>='auto',</a:t>
            </a:r>
          </a:p>
          <a:p>
            <a:r>
              <a:rPr lang="en-US" sz="800" dirty="0"/>
              <a:t>            </a:t>
            </a:r>
            <a:r>
              <a:rPr lang="en-US" sz="800" dirty="0" err="1"/>
              <a:t>max_leaf_nodes</a:t>
            </a:r>
            <a:r>
              <a:rPr lang="en-US" sz="800" dirty="0"/>
              <a:t>=None, </a:t>
            </a:r>
            <a:r>
              <a:rPr lang="en-US" sz="800" dirty="0" err="1"/>
              <a:t>min_impurity_split</a:t>
            </a:r>
            <a:r>
              <a:rPr lang="en-US" sz="800" dirty="0"/>
              <a:t>=1e-07,</a:t>
            </a:r>
          </a:p>
          <a:p>
            <a:r>
              <a:rPr lang="en-US" sz="800" dirty="0"/>
              <a:t>            </a:t>
            </a:r>
            <a:r>
              <a:rPr lang="en-US" sz="800" dirty="0" err="1"/>
              <a:t>min_samples_leaf</a:t>
            </a:r>
            <a:r>
              <a:rPr lang="en-US" sz="800" dirty="0"/>
              <a:t>=1, </a:t>
            </a:r>
            <a:r>
              <a:rPr lang="en-US" sz="800" dirty="0" err="1"/>
              <a:t>min_samples_split</a:t>
            </a:r>
            <a:r>
              <a:rPr lang="en-US" sz="800" dirty="0"/>
              <a:t>=2,n_estimators=200</a:t>
            </a:r>
          </a:p>
          <a:p>
            <a:endParaRPr lang="en-US" sz="900" dirty="0">
              <a:solidFill>
                <a:srgbClr val="FF3399"/>
              </a:solidFill>
            </a:endParaRPr>
          </a:p>
          <a:p>
            <a:r>
              <a:rPr lang="en-US" sz="900" b="1" dirty="0"/>
              <a:t>   Classifiers precision  recall  f1-score   support</a:t>
            </a:r>
          </a:p>
          <a:p>
            <a:endParaRPr lang="en-US" sz="900" dirty="0"/>
          </a:p>
          <a:p>
            <a:r>
              <a:rPr lang="en-US" sz="900" dirty="0"/>
              <a:t>          1       1.00      1.00      1.00      2160</a:t>
            </a:r>
          </a:p>
          <a:p>
            <a:r>
              <a:rPr lang="en-US" sz="900" dirty="0"/>
              <a:t>          2       1.00      0.99      1.00      2160</a:t>
            </a:r>
          </a:p>
          <a:p>
            <a:r>
              <a:rPr lang="en-US" sz="900" dirty="0"/>
              <a:t>          3       1.00      1.00      1.00      2160</a:t>
            </a:r>
          </a:p>
          <a:p>
            <a:r>
              <a:rPr lang="en-US" sz="900" dirty="0"/>
              <a:t>          4       1.00      1.00      1.00      2160</a:t>
            </a:r>
          </a:p>
          <a:p>
            <a:r>
              <a:rPr lang="en-US" sz="900" dirty="0"/>
              <a:t>          5       0.99      1.00      0.99      2160</a:t>
            </a:r>
          </a:p>
          <a:p>
            <a:r>
              <a:rPr lang="en-US" sz="900" dirty="0"/>
              <a:t>          6       1.00      1.00      1.00      2160</a:t>
            </a:r>
          </a:p>
          <a:p>
            <a:r>
              <a:rPr lang="en-US" sz="900" dirty="0"/>
              <a:t>          7       1.00      1.00      1.00      2160</a:t>
            </a:r>
          </a:p>
          <a:p>
            <a:endParaRPr lang="en-US" sz="900" dirty="0"/>
          </a:p>
          <a:p>
            <a:r>
              <a:rPr lang="en-US" sz="900" dirty="0"/>
              <a:t>         </a:t>
            </a:r>
            <a:r>
              <a:rPr lang="en-US" sz="900" dirty="0" err="1"/>
              <a:t>Avg</a:t>
            </a:r>
            <a:r>
              <a:rPr lang="en-US" sz="900" dirty="0"/>
              <a:t>/Tot 1.00      1.00      1.00     15120</a:t>
            </a:r>
          </a:p>
          <a:p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r>
              <a:rPr lang="en-US" sz="900" b="1" dirty="0"/>
              <a:t>    Features  Importance Score</a:t>
            </a:r>
            <a:endParaRPr lang="en-US" sz="1000" dirty="0"/>
          </a:p>
          <a:p>
            <a:r>
              <a:rPr lang="en-US" sz="1000" dirty="0"/>
              <a:t>1                            Elevation          0.221542</a:t>
            </a:r>
          </a:p>
          <a:p>
            <a:r>
              <a:rPr lang="en-US" sz="1000" dirty="0"/>
              <a:t>6      </a:t>
            </a:r>
            <a:r>
              <a:rPr lang="en-US" sz="1000" dirty="0" err="1"/>
              <a:t>Horizontal_Distance_To_Roadways</a:t>
            </a:r>
            <a:r>
              <a:rPr lang="en-US" sz="1000" dirty="0"/>
              <a:t>          0.083257</a:t>
            </a:r>
          </a:p>
          <a:p>
            <a:r>
              <a:rPr lang="en-US" sz="1000" dirty="0"/>
              <a:t>0                                   Id          0.082381</a:t>
            </a:r>
          </a:p>
          <a:p>
            <a:r>
              <a:rPr lang="en-US" sz="1000" dirty="0"/>
              <a:t>10  </a:t>
            </a:r>
            <a:r>
              <a:rPr lang="en-US" sz="1000" dirty="0" err="1"/>
              <a:t>Horizontal_Distance_To_Fire_Points</a:t>
            </a:r>
            <a:r>
              <a:rPr lang="en-US" sz="1000" dirty="0"/>
              <a:t>          0.065605</a:t>
            </a:r>
          </a:p>
          <a:p>
            <a:r>
              <a:rPr lang="en-US" sz="1000" dirty="0"/>
              <a:t>4     </a:t>
            </a:r>
            <a:r>
              <a:rPr lang="en-US" sz="1000" dirty="0" err="1"/>
              <a:t>Horizontal_Distance_To_Hydrology</a:t>
            </a:r>
            <a:r>
              <a:rPr lang="en-US" sz="1000" dirty="0"/>
              <a:t>          0.055933</a:t>
            </a:r>
          </a:p>
          <a:p>
            <a:r>
              <a:rPr lang="en-US" sz="1000" dirty="0"/>
              <a:t>5       </a:t>
            </a:r>
            <a:r>
              <a:rPr lang="en-US" sz="1000" dirty="0" err="1"/>
              <a:t>Vertical_Distance_To_Hydrology</a:t>
            </a:r>
            <a:r>
              <a:rPr lang="en-US" sz="1000" dirty="0"/>
              <a:t>          0.048475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06946" y="5876078"/>
            <a:ext cx="7421417" cy="112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parameters = {'</a:t>
            </a:r>
            <a:r>
              <a:rPr lang="en-US" sz="1600" dirty="0" err="1"/>
              <a:t>n_estimators</a:t>
            </a:r>
            <a:r>
              <a:rPr lang="en-US" sz="1600" dirty="0"/>
              <a:t>':[10,50,100,200],'</a:t>
            </a:r>
            <a:r>
              <a:rPr lang="en-US" sz="1600" dirty="0" err="1"/>
              <a:t>class_weight</a:t>
            </a:r>
            <a:r>
              <a:rPr lang="en-US" sz="1600" dirty="0"/>
              <a:t>':['</a:t>
            </a:r>
            <a:r>
              <a:rPr lang="en-US" sz="1600" dirty="0" err="1"/>
              <a:t>balanced',None</a:t>
            </a:r>
            <a:r>
              <a:rPr lang="en-US" sz="1600" dirty="0"/>
              <a:t>]</a:t>
            </a:r>
          </a:p>
          <a:p>
            <a:r>
              <a:rPr lang="en-US" sz="1600" dirty="0"/>
              <a:t>             ,'</a:t>
            </a:r>
            <a:r>
              <a:rPr lang="en-US" sz="1600" dirty="0" err="1"/>
              <a:t>max_depth</a:t>
            </a:r>
            <a:r>
              <a:rPr lang="en-US" sz="1600" dirty="0"/>
              <a:t>':[5,6,7,8,10,20,50,100],'</a:t>
            </a:r>
            <a:r>
              <a:rPr lang="en-US" sz="1600" dirty="0" err="1"/>
              <a:t>min_samples_leaf</a:t>
            </a:r>
            <a:r>
              <a:rPr lang="en-US" sz="1600" dirty="0"/>
              <a:t>':[1,3,5]}</a:t>
            </a:r>
          </a:p>
        </p:txBody>
      </p:sp>
    </p:spTree>
    <p:extLst>
      <p:ext uri="{BB962C8B-B14F-4D97-AF65-F5344CB8AC3E}">
        <p14:creationId xmlns:p14="http://schemas.microsoft.com/office/powerpoint/2010/main" val="967047795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829965" y="443344"/>
            <a:ext cx="3195780" cy="100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r>
              <a:rPr lang="en-US" sz="3700" dirty="0">
                <a:solidFill>
                  <a:srgbClr val="00B0F0"/>
                </a:solidFill>
              </a:rPr>
              <a:t>Test vs. </a:t>
            </a:r>
            <a:r>
              <a:rPr lang="en-US" sz="3700" dirty="0" err="1">
                <a:solidFill>
                  <a:srgbClr val="00B0F0"/>
                </a:solidFill>
              </a:rPr>
              <a:t>Kaggle</a:t>
            </a:r>
            <a:br>
              <a:rPr lang="en-US" sz="3700" dirty="0">
                <a:solidFill>
                  <a:srgbClr val="00B0F0"/>
                </a:solidFill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834583" y="1588655"/>
            <a:ext cx="3195780" cy="51492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lvl="0" defTabSz="914400">
              <a:spcBef>
                <a:spcPct val="0"/>
              </a:spcBef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583571" y="4811839"/>
            <a:ext cx="7421417" cy="11204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000" dirty="0">
                <a:solidFill>
                  <a:srgbClr val="FF3399"/>
                </a:solidFill>
              </a:rPr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3399"/>
                </a:solidFill>
              </a:rPr>
              <a:t>Upload the Random Tree Forest to </a:t>
            </a:r>
            <a:r>
              <a:rPr lang="en-US" sz="2000" dirty="0" err="1">
                <a:solidFill>
                  <a:srgbClr val="FF3399"/>
                </a:solidFill>
              </a:rPr>
              <a:t>Kaggle</a:t>
            </a:r>
            <a:endParaRPr lang="en-US" sz="2000" dirty="0">
              <a:solidFill>
                <a:srgbClr val="FF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3399"/>
                </a:solidFill>
              </a:rPr>
              <a:t>Exclude columns with high correlations( see correlation matrix)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3399"/>
                </a:solidFill>
              </a:rPr>
              <a:t>Try to further optimize it and work on it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510090"/>
              </p:ext>
            </p:extLst>
          </p:nvPr>
        </p:nvGraphicFramePr>
        <p:xfrm>
          <a:off x="2101583" y="1014292"/>
          <a:ext cx="5559399" cy="29007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40247">
                  <a:extLst>
                    <a:ext uri="{9D8B030D-6E8A-4147-A177-3AD203B41FA5}">
                      <a16:colId xmlns:a16="http://schemas.microsoft.com/office/drawing/2014/main" val="3318757274"/>
                    </a:ext>
                  </a:extLst>
                </a:gridCol>
                <a:gridCol w="1232837">
                  <a:extLst>
                    <a:ext uri="{9D8B030D-6E8A-4147-A177-3AD203B41FA5}">
                      <a16:colId xmlns:a16="http://schemas.microsoft.com/office/drawing/2014/main" val="3479029848"/>
                    </a:ext>
                  </a:extLst>
                </a:gridCol>
                <a:gridCol w="1186315">
                  <a:extLst>
                    <a:ext uri="{9D8B030D-6E8A-4147-A177-3AD203B41FA5}">
                      <a16:colId xmlns:a16="http://schemas.microsoft.com/office/drawing/2014/main" val="2539086722"/>
                    </a:ext>
                  </a:extLst>
                </a:gridCol>
              </a:tblGrid>
              <a:tr h="6213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Models</a:t>
                      </a: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Train Score</a:t>
                      </a: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baseline="0" dirty="0" err="1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Kaggle</a:t>
                      </a:r>
                      <a:endParaRPr lang="en-US" sz="1800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691917"/>
                  </a:ext>
                </a:extLst>
              </a:tr>
              <a:tr h="325621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058355"/>
                  </a:ext>
                </a:extLst>
              </a:tr>
              <a:tr h="325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k-NN (Distance)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0.44265</a:t>
                      </a:r>
                      <a:endParaRPr lang="en-US" sz="1100" b="0" i="0" u="none" strike="noStrike" dirty="0">
                        <a:solidFill>
                          <a:srgbClr val="47494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845252"/>
                  </a:ext>
                </a:extLst>
              </a:tr>
              <a:tr h="325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k-NN (Uniform)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0.46762</a:t>
                      </a:r>
                      <a:endParaRPr lang="en-US" sz="1100" b="0" i="0" u="none" strike="noStrike">
                        <a:solidFill>
                          <a:srgbClr val="47494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796689"/>
                  </a:ext>
                </a:extLst>
              </a:tr>
              <a:tr h="325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GridSearch(k-NN all columns)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0.06621</a:t>
                      </a:r>
                      <a:endParaRPr lang="en-US" sz="1100" b="0" i="0" u="none" strike="noStrike" dirty="0">
                        <a:solidFill>
                          <a:srgbClr val="47494D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511165"/>
                  </a:ext>
                </a:extLst>
              </a:tr>
              <a:tr h="325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GridSearch(k-NN 3 columns)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0.47927</a:t>
                      </a:r>
                      <a:endParaRPr lang="en-US" sz="1100" b="0" i="0" u="none" strike="noStrike">
                        <a:solidFill>
                          <a:srgbClr val="47494D"/>
                        </a:solidFill>
                        <a:effectLst/>
                        <a:latin typeface="Inherit"/>
                      </a:endParaRPr>
                    </a:p>
                  </a:txBody>
                  <a:tcPr marL="4763" marR="4763" marT="4763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256186"/>
                  </a:ext>
                </a:extLst>
              </a:tr>
              <a:tr h="325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Decision Tree(depth=10)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0.58539</a:t>
                      </a:r>
                      <a:endParaRPr lang="en-US" sz="1100" b="0" i="0" u="none" strike="noStrike" dirty="0">
                        <a:solidFill>
                          <a:srgbClr val="47494D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769798"/>
                  </a:ext>
                </a:extLst>
              </a:tr>
              <a:tr h="325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Decision Tree(depth=20)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0.58008</a:t>
                      </a:r>
                      <a:endParaRPr lang="en-US" sz="1100" b="0" i="0" u="none" strike="noStrike" dirty="0">
                        <a:solidFill>
                          <a:srgbClr val="47494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348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22447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251409"/>
              </p:ext>
            </p:extLst>
          </p:nvPr>
        </p:nvGraphicFramePr>
        <p:xfrm>
          <a:off x="1653309" y="1620473"/>
          <a:ext cx="8820728" cy="4667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829965" y="443345"/>
            <a:ext cx="3195780" cy="563418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solidFill>
                  <a:srgbClr val="00B0F0"/>
                </a:solidFill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53440687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/>
          <p:cNvSpPr/>
          <p:nvPr/>
        </p:nvSpPr>
        <p:spPr>
          <a:xfrm>
            <a:off x="1392797" y="4220926"/>
            <a:ext cx="2306885" cy="12054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  <a:p>
            <a:pPr algn="ctr"/>
            <a:r>
              <a:rPr lang="en-US" sz="1200" dirty="0"/>
              <a:t>- 15,120 rows</a:t>
            </a:r>
          </a:p>
          <a:p>
            <a:pPr algn="ctr"/>
            <a:r>
              <a:rPr lang="en-US" sz="1200" dirty="0"/>
              <a:t>- 56 columns</a:t>
            </a:r>
          </a:p>
        </p:txBody>
      </p:sp>
      <p:sp>
        <p:nvSpPr>
          <p:cNvPr id="5" name="Cylinder 4"/>
          <p:cNvSpPr/>
          <p:nvPr/>
        </p:nvSpPr>
        <p:spPr>
          <a:xfrm>
            <a:off x="4193891" y="1453407"/>
            <a:ext cx="2918112" cy="39729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  <a:p>
            <a:pPr marL="171450" indent="-171450" algn="ctr">
              <a:buFontTx/>
              <a:buChar char="-"/>
            </a:pPr>
            <a:r>
              <a:rPr lang="en-US" sz="1200" dirty="0"/>
              <a:t> 565,892 rows</a:t>
            </a:r>
          </a:p>
          <a:p>
            <a:pPr marL="171450" indent="-171450" algn="ctr">
              <a:buFontTx/>
              <a:buChar char="-"/>
            </a:pPr>
            <a:r>
              <a:rPr lang="en-US" sz="1200" dirty="0"/>
              <a:t>-55 columns</a:t>
            </a:r>
          </a:p>
        </p:txBody>
      </p:sp>
      <p:sp>
        <p:nvSpPr>
          <p:cNvPr id="7" name="Action Button: Help 6">
            <a:hlinkClick r:id="" action="ppaction://noaction" highlightClick="1"/>
          </p:cNvPr>
          <p:cNvSpPr/>
          <p:nvPr/>
        </p:nvSpPr>
        <p:spPr>
          <a:xfrm>
            <a:off x="9880238" y="2442472"/>
            <a:ext cx="1126749" cy="1919806"/>
          </a:xfrm>
          <a:prstGeom prst="actionButtonHelp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 vs 55 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73639" y="4638580"/>
            <a:ext cx="3059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 Data is missing Cover Types. You need to upload your prediction data to </a:t>
            </a:r>
            <a:r>
              <a:rPr lang="en-US" sz="1600" dirty="0" err="1"/>
              <a:t>Kaggle</a:t>
            </a:r>
            <a:r>
              <a:rPr lang="en-US" sz="1600" dirty="0"/>
              <a:t> to get the actual result.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829965" y="443345"/>
            <a:ext cx="3195780" cy="563418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dirty="0">
                <a:solidFill>
                  <a:srgbClr val="00B0F0"/>
                </a:solidFill>
              </a:rPr>
              <a:t>Description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829965" y="1068551"/>
            <a:ext cx="3186544" cy="1379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We are provided with train data and test data. Train data is much smaller than test data.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2123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8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693" y="1196709"/>
            <a:ext cx="8005655" cy="5247334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829965" y="443345"/>
            <a:ext cx="3195780" cy="563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Exploratory Data Analysis </a:t>
            </a:r>
            <a:r>
              <a:rPr lang="en-US" sz="2100" dirty="0">
                <a:solidFill>
                  <a:srgbClr val="00B0F0"/>
                </a:solidFill>
              </a:rPr>
              <a:t>(numerical columns)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674086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236112"/>
            <a:ext cx="10972800" cy="3475811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829965" y="443345"/>
            <a:ext cx="3195780" cy="563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Exploratory Data Analysis </a:t>
            </a:r>
            <a:r>
              <a:rPr lang="en-US" sz="2100" dirty="0">
                <a:solidFill>
                  <a:srgbClr val="00B0F0"/>
                </a:solidFill>
              </a:rPr>
              <a:t>(numerical columns)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829965" y="1068551"/>
            <a:ext cx="3186544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Elevation looks like an important classifier.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15879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073" y="1438165"/>
            <a:ext cx="7985052" cy="518972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829965" y="443345"/>
            <a:ext cx="3195780" cy="563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Exploratory Data Analysis </a:t>
            </a:r>
            <a:r>
              <a:rPr lang="en-US" sz="2100" dirty="0">
                <a:solidFill>
                  <a:srgbClr val="00B0F0"/>
                </a:solidFill>
              </a:rPr>
              <a:t>(numerical columns)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582027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29965" y="443345"/>
            <a:ext cx="3195780" cy="563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Exploratory Data Analysis </a:t>
            </a:r>
            <a:r>
              <a:rPr lang="en-US" sz="2100" dirty="0">
                <a:solidFill>
                  <a:srgbClr val="00B0F0"/>
                </a:solidFill>
              </a:rPr>
              <a:t>(binary columns)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98" y="1270637"/>
            <a:ext cx="8628350" cy="51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9792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410691" y="3149600"/>
            <a:ext cx="5933256" cy="729672"/>
          </a:xfrm>
        </p:spPr>
        <p:txBody>
          <a:bodyPr anchor="t">
            <a:normAutofit/>
          </a:bodyPr>
          <a:lstStyle/>
          <a:p>
            <a:pPr lvl="2" algn="ctr">
              <a:buNone/>
            </a:pPr>
            <a:r>
              <a:rPr lang="en-US" sz="3600" dirty="0">
                <a:solidFill>
                  <a:srgbClr val="FF3399"/>
                </a:solidFill>
              </a:rPr>
              <a:t>k-NN –Approach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829965" y="443345"/>
            <a:ext cx="3195780" cy="563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/>
          <a:p>
            <a:pPr lvl="0" defTabSz="914400">
              <a:spcBef>
                <a:spcPct val="0"/>
              </a:spcBef>
            </a:pPr>
            <a:r>
              <a:rPr lang="en-US" sz="3200" dirty="0">
                <a:solidFill>
                  <a:srgbClr val="00B0F0"/>
                </a:solidFill>
              </a:rPr>
              <a:t>Models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829965" y="1068551"/>
            <a:ext cx="3186544" cy="416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We will use the following classifying techniques in order to find the model that best classifies/predict data: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410691" y="3846945"/>
            <a:ext cx="5933256" cy="863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0" marR="0" lvl="2" indent="-2286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Decision Tree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410691" y="4562763"/>
            <a:ext cx="5933256" cy="7573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0" marR="0" lvl="2" indent="-2286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Random Forrest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5713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2" grpId="0" build="allAtOnce"/>
      <p:bldP spid="13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Custom 2">
      <a:majorFont>
        <a:latin typeface="ISOCPEUR"/>
        <a:ea typeface=""/>
        <a:cs typeface=""/>
      </a:majorFont>
      <a:minorFont>
        <a:latin typeface="ISOCPEU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1669</TotalTime>
  <Words>1469</Words>
  <Application>Microsoft Office PowerPoint</Application>
  <PresentationFormat>Widescreen</PresentationFormat>
  <Paragraphs>275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Inherit</vt:lpstr>
      <vt:lpstr>ISOCPEUR</vt:lpstr>
      <vt:lpstr>Office Theme</vt:lpstr>
      <vt:lpstr>Predicting Forest Cover Types</vt:lpstr>
      <vt:lpstr>Description</vt:lpstr>
      <vt:lpstr>Description</vt:lpstr>
      <vt:lpstr>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Forest Covertypes</dc:title>
  <dc:creator>Bor Misic</dc:creator>
  <cp:lastModifiedBy>Bor Misic</cp:lastModifiedBy>
  <cp:revision>70</cp:revision>
  <dcterms:created xsi:type="dcterms:W3CDTF">2017-05-23T15:46:54Z</dcterms:created>
  <dcterms:modified xsi:type="dcterms:W3CDTF">2017-05-24T22:10:41Z</dcterms:modified>
</cp:coreProperties>
</file>